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7" r:id="rId1"/>
  </p:sldMasterIdLst>
  <p:sldIdLst>
    <p:sldId id="256" r:id="rId2"/>
    <p:sldId id="284" r:id="rId3"/>
    <p:sldId id="285" r:id="rId4"/>
    <p:sldId id="288" r:id="rId5"/>
    <p:sldId id="291" r:id="rId6"/>
    <p:sldId id="289" r:id="rId7"/>
    <p:sldId id="292" r:id="rId8"/>
    <p:sldId id="290" r:id="rId9"/>
    <p:sldId id="295" r:id="rId10"/>
    <p:sldId id="293" r:id="rId11"/>
    <p:sldId id="294" r:id="rId12"/>
    <p:sldId id="286" r:id="rId13"/>
    <p:sldId id="296" r:id="rId14"/>
    <p:sldId id="258" r:id="rId15"/>
    <p:sldId id="259" r:id="rId16"/>
    <p:sldId id="261" r:id="rId17"/>
    <p:sldId id="263" r:id="rId18"/>
    <p:sldId id="303" r:id="rId19"/>
    <p:sldId id="264" r:id="rId20"/>
    <p:sldId id="265" r:id="rId21"/>
    <p:sldId id="266" r:id="rId22"/>
    <p:sldId id="267" r:id="rId23"/>
    <p:sldId id="298" r:id="rId24"/>
    <p:sldId id="304" r:id="rId25"/>
    <p:sldId id="268" r:id="rId26"/>
    <p:sldId id="297" r:id="rId27"/>
    <p:sldId id="269" r:id="rId28"/>
    <p:sldId id="305" r:id="rId29"/>
    <p:sldId id="299" r:id="rId30"/>
    <p:sldId id="300" r:id="rId31"/>
    <p:sldId id="270" r:id="rId32"/>
    <p:sldId id="271" r:id="rId33"/>
    <p:sldId id="272" r:id="rId34"/>
    <p:sldId id="302" r:id="rId35"/>
    <p:sldId id="301" r:id="rId36"/>
    <p:sldId id="276" r:id="rId37"/>
    <p:sldId id="278" r:id="rId38"/>
    <p:sldId id="310" r:id="rId39"/>
    <p:sldId id="306" r:id="rId40"/>
    <p:sldId id="279" r:id="rId41"/>
    <p:sldId id="307" r:id="rId42"/>
    <p:sldId id="308" r:id="rId43"/>
    <p:sldId id="280" r:id="rId44"/>
    <p:sldId id="287" r:id="rId4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E1E2664-2B0B-4675-ADC4-697BD43D471D}" type="doc">
      <dgm:prSet loTypeId="urn:microsoft.com/office/officeart/2005/8/layout/list1" loCatId="list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8DCCBDFB-AECE-4A2A-B71F-7E75FFA64346}">
      <dgm:prSet phldrT="[Текст]" custT="1"/>
      <dgm:spPr/>
      <dgm:t>
        <a:bodyPr/>
        <a:lstStyle/>
        <a:p>
          <a:pPr algn="ctr"/>
          <a:r>
            <a:rPr lang="uk-UA" sz="1800" b="1" dirty="0"/>
            <a:t>Руйнівні наслідки ординської навали</a:t>
          </a:r>
          <a:r>
            <a:rPr lang="uk-UA" sz="1300" dirty="0"/>
            <a:t>.</a:t>
          </a:r>
          <a:endParaRPr lang="ru-RU" sz="1300" dirty="0"/>
        </a:p>
      </dgm:t>
    </dgm:pt>
    <dgm:pt modelId="{2748C256-75E0-4B3F-8F17-958B2FF2115C}" type="parTrans" cxnId="{A80BAE77-30E0-4C4E-A422-16BFADD7CB09}">
      <dgm:prSet/>
      <dgm:spPr/>
      <dgm:t>
        <a:bodyPr/>
        <a:lstStyle/>
        <a:p>
          <a:endParaRPr lang="ru-RU"/>
        </a:p>
      </dgm:t>
    </dgm:pt>
    <dgm:pt modelId="{79E03D5F-5146-4A98-8728-F765463D647D}" type="sibTrans" cxnId="{A80BAE77-30E0-4C4E-A422-16BFADD7CB09}">
      <dgm:prSet/>
      <dgm:spPr/>
      <dgm:t>
        <a:bodyPr/>
        <a:lstStyle/>
        <a:p>
          <a:endParaRPr lang="ru-RU"/>
        </a:p>
      </dgm:t>
    </dgm:pt>
    <dgm:pt modelId="{A688DB65-8324-4E6E-815C-B5F39D9EDB27}">
      <dgm:prSet phldrT="[Текст]" custT="1"/>
      <dgm:spPr/>
      <dgm:t>
        <a:bodyPr/>
        <a:lstStyle/>
        <a:p>
          <a:pPr algn="ctr"/>
          <a:r>
            <a:rPr lang="uk-UA" sz="2000" b="1" dirty="0"/>
            <a:t>Загарбання земель литовськими та польськими феодалами</a:t>
          </a:r>
          <a:r>
            <a:rPr lang="uk-UA" sz="1600" b="1" dirty="0"/>
            <a:t>.</a:t>
          </a:r>
          <a:endParaRPr lang="ru-RU" sz="1600" b="1" dirty="0"/>
        </a:p>
      </dgm:t>
    </dgm:pt>
    <dgm:pt modelId="{8C3CB726-550B-4B9E-8A71-16CB10ED72EA}" type="parTrans" cxnId="{9C44D727-B764-4100-A917-DC094F6DC09F}">
      <dgm:prSet/>
      <dgm:spPr/>
      <dgm:t>
        <a:bodyPr/>
        <a:lstStyle/>
        <a:p>
          <a:endParaRPr lang="ru-RU"/>
        </a:p>
      </dgm:t>
    </dgm:pt>
    <dgm:pt modelId="{87456A57-4ECA-41EF-B81C-5B0CBDF6DAC3}" type="sibTrans" cxnId="{9C44D727-B764-4100-A917-DC094F6DC09F}">
      <dgm:prSet/>
      <dgm:spPr/>
      <dgm:t>
        <a:bodyPr/>
        <a:lstStyle/>
        <a:p>
          <a:endParaRPr lang="ru-RU"/>
        </a:p>
      </dgm:t>
    </dgm:pt>
    <dgm:pt modelId="{B7ECADE6-AFFB-49C9-8594-4D5587E3D2C9}">
      <dgm:prSet phldrT="[Текст]" custT="1"/>
      <dgm:spPr/>
      <dgm:t>
        <a:bodyPr/>
        <a:lstStyle/>
        <a:p>
          <a:pPr algn="ctr"/>
          <a:r>
            <a:rPr lang="uk-UA" sz="2000" b="1" dirty="0"/>
            <a:t>Агресія Кримського ханства та Османської Порти.</a:t>
          </a:r>
          <a:endParaRPr lang="ru-RU" sz="2000" b="1" dirty="0"/>
        </a:p>
      </dgm:t>
    </dgm:pt>
    <dgm:pt modelId="{66FD63DC-48FF-415C-BCA2-84F9735884E4}" type="parTrans" cxnId="{B2B9DCBD-DFEE-4671-A687-5F41314B9997}">
      <dgm:prSet/>
      <dgm:spPr/>
      <dgm:t>
        <a:bodyPr/>
        <a:lstStyle/>
        <a:p>
          <a:endParaRPr lang="ru-RU"/>
        </a:p>
      </dgm:t>
    </dgm:pt>
    <dgm:pt modelId="{4A06C640-684E-437E-9315-B079BFF8F38E}" type="sibTrans" cxnId="{B2B9DCBD-DFEE-4671-A687-5F41314B9997}">
      <dgm:prSet/>
      <dgm:spPr/>
      <dgm:t>
        <a:bodyPr/>
        <a:lstStyle/>
        <a:p>
          <a:endParaRPr lang="ru-RU"/>
        </a:p>
      </dgm:t>
    </dgm:pt>
    <dgm:pt modelId="{06BD404E-E43B-4B49-B453-1A4DB2AA346D}" type="pres">
      <dgm:prSet presAssocID="{1E1E2664-2B0B-4675-ADC4-697BD43D471D}" presName="linear" presStyleCnt="0">
        <dgm:presLayoutVars>
          <dgm:dir/>
          <dgm:animLvl val="lvl"/>
          <dgm:resizeHandles val="exact"/>
        </dgm:presLayoutVars>
      </dgm:prSet>
      <dgm:spPr/>
    </dgm:pt>
    <dgm:pt modelId="{5ED5C1FE-F9F7-4A42-98C9-C3DAD5565DC7}" type="pres">
      <dgm:prSet presAssocID="{8DCCBDFB-AECE-4A2A-B71F-7E75FFA64346}" presName="parentLin" presStyleCnt="0"/>
      <dgm:spPr/>
    </dgm:pt>
    <dgm:pt modelId="{A47F07CF-4A8C-4EE8-8B9D-697B5B0E0BE9}" type="pres">
      <dgm:prSet presAssocID="{8DCCBDFB-AECE-4A2A-B71F-7E75FFA64346}" presName="parentLeftMargin" presStyleLbl="node1" presStyleIdx="0" presStyleCnt="3"/>
      <dgm:spPr/>
    </dgm:pt>
    <dgm:pt modelId="{3BFE0252-1542-49FD-905E-84F5697A8439}" type="pres">
      <dgm:prSet presAssocID="{8DCCBDFB-AECE-4A2A-B71F-7E75FFA64346}" presName="parentText" presStyleLbl="node1" presStyleIdx="0" presStyleCnt="3" custScaleX="101742" custScaleY="168203" custLinFactY="-10842" custLinFactNeighborX="-12194" custLinFactNeighborY="-100000">
        <dgm:presLayoutVars>
          <dgm:chMax val="0"/>
          <dgm:bulletEnabled val="1"/>
        </dgm:presLayoutVars>
      </dgm:prSet>
      <dgm:spPr/>
    </dgm:pt>
    <dgm:pt modelId="{EE721259-5414-4923-B97E-304E3AA86B5C}" type="pres">
      <dgm:prSet presAssocID="{8DCCBDFB-AECE-4A2A-B71F-7E75FFA64346}" presName="negativeSpace" presStyleCnt="0"/>
      <dgm:spPr/>
    </dgm:pt>
    <dgm:pt modelId="{7F737BC1-F1CD-4A40-A038-7E25D8FCA522}" type="pres">
      <dgm:prSet presAssocID="{8DCCBDFB-AECE-4A2A-B71F-7E75FFA64346}" presName="childText" presStyleLbl="conFgAcc1" presStyleIdx="0" presStyleCnt="3" custLinFactY="-42536" custLinFactNeighborY="-100000">
        <dgm:presLayoutVars>
          <dgm:bulletEnabled val="1"/>
        </dgm:presLayoutVars>
      </dgm:prSet>
      <dgm:spPr/>
    </dgm:pt>
    <dgm:pt modelId="{0510A649-1B5E-45EA-8673-FF933067AB0A}" type="pres">
      <dgm:prSet presAssocID="{79E03D5F-5146-4A98-8728-F765463D647D}" presName="spaceBetweenRectangles" presStyleCnt="0"/>
      <dgm:spPr/>
    </dgm:pt>
    <dgm:pt modelId="{2FD18718-87EE-4B8B-A999-4B353D643DCB}" type="pres">
      <dgm:prSet presAssocID="{A688DB65-8324-4E6E-815C-B5F39D9EDB27}" presName="parentLin" presStyleCnt="0"/>
      <dgm:spPr/>
    </dgm:pt>
    <dgm:pt modelId="{F9CCD95F-5671-489E-AFCC-D4D794699C6D}" type="pres">
      <dgm:prSet presAssocID="{A688DB65-8324-4E6E-815C-B5F39D9EDB27}" presName="parentLeftMargin" presStyleLbl="node1" presStyleIdx="0" presStyleCnt="3"/>
      <dgm:spPr/>
    </dgm:pt>
    <dgm:pt modelId="{940AE440-CE45-4968-ACA9-4CA86B5B3D6B}" type="pres">
      <dgm:prSet presAssocID="{A688DB65-8324-4E6E-815C-B5F39D9EDB27}" presName="parentText" presStyleLbl="node1" presStyleIdx="1" presStyleCnt="3" custScaleX="100000" custScaleY="153777" custLinFactNeighborX="-1639" custLinFactNeighborY="-37263">
        <dgm:presLayoutVars>
          <dgm:chMax val="0"/>
          <dgm:bulletEnabled val="1"/>
        </dgm:presLayoutVars>
      </dgm:prSet>
      <dgm:spPr/>
    </dgm:pt>
    <dgm:pt modelId="{00B568DE-A85C-4839-8B16-DF86AFB9A2A7}" type="pres">
      <dgm:prSet presAssocID="{A688DB65-8324-4E6E-815C-B5F39D9EDB27}" presName="negativeSpace" presStyleCnt="0"/>
      <dgm:spPr/>
    </dgm:pt>
    <dgm:pt modelId="{009A6416-642B-4C98-AA17-206DF6161D8D}" type="pres">
      <dgm:prSet presAssocID="{A688DB65-8324-4E6E-815C-B5F39D9EDB27}" presName="childText" presStyleLbl="conFgAcc1" presStyleIdx="1" presStyleCnt="3" custLinFactY="-39846" custLinFactNeighborX="-1639" custLinFactNeighborY="-100000">
        <dgm:presLayoutVars>
          <dgm:bulletEnabled val="1"/>
        </dgm:presLayoutVars>
      </dgm:prSet>
      <dgm:spPr/>
    </dgm:pt>
    <dgm:pt modelId="{F97C5C7E-54B9-4F35-902A-8168F760F410}" type="pres">
      <dgm:prSet presAssocID="{87456A57-4ECA-41EF-B81C-5B0CBDF6DAC3}" presName="spaceBetweenRectangles" presStyleCnt="0"/>
      <dgm:spPr/>
    </dgm:pt>
    <dgm:pt modelId="{64BFEBDB-38BE-4E6F-80C0-8FDB1EA67BB2}" type="pres">
      <dgm:prSet presAssocID="{B7ECADE6-AFFB-49C9-8594-4D5587E3D2C9}" presName="parentLin" presStyleCnt="0"/>
      <dgm:spPr/>
    </dgm:pt>
    <dgm:pt modelId="{E9456938-CBB5-4FF3-9CE4-57129663CB58}" type="pres">
      <dgm:prSet presAssocID="{B7ECADE6-AFFB-49C9-8594-4D5587E3D2C9}" presName="parentLeftMargin" presStyleLbl="node1" presStyleIdx="1" presStyleCnt="3"/>
      <dgm:spPr/>
    </dgm:pt>
    <dgm:pt modelId="{6F209B11-C97F-417E-8042-261421913665}" type="pres">
      <dgm:prSet presAssocID="{B7ECADE6-AFFB-49C9-8594-4D5587E3D2C9}" presName="parentText" presStyleLbl="node1" presStyleIdx="2" presStyleCnt="3" custScaleY="170732" custLinFactNeighborX="-1639" custLinFactNeighborY="-26900">
        <dgm:presLayoutVars>
          <dgm:chMax val="0"/>
          <dgm:bulletEnabled val="1"/>
        </dgm:presLayoutVars>
      </dgm:prSet>
      <dgm:spPr/>
    </dgm:pt>
    <dgm:pt modelId="{B6CE6962-8D7A-45FE-9DC5-67E502F02E6D}" type="pres">
      <dgm:prSet presAssocID="{B7ECADE6-AFFB-49C9-8594-4D5587E3D2C9}" presName="negativeSpace" presStyleCnt="0"/>
      <dgm:spPr/>
    </dgm:pt>
    <dgm:pt modelId="{48B30405-5A1A-4FA3-A245-F2F4F420DDC4}" type="pres">
      <dgm:prSet presAssocID="{B7ECADE6-AFFB-49C9-8594-4D5587E3D2C9}" presName="childText" presStyleLbl="conFgAcc1" presStyleIdx="2" presStyleCnt="3" custLinFactNeighborY="-69399">
        <dgm:presLayoutVars>
          <dgm:bulletEnabled val="1"/>
        </dgm:presLayoutVars>
      </dgm:prSet>
      <dgm:spPr/>
    </dgm:pt>
  </dgm:ptLst>
  <dgm:cxnLst>
    <dgm:cxn modelId="{3EB55401-3731-4C0D-A132-2C2456996F9F}" type="presOf" srcId="{A688DB65-8324-4E6E-815C-B5F39D9EDB27}" destId="{F9CCD95F-5671-489E-AFCC-D4D794699C6D}" srcOrd="0" destOrd="0" presId="urn:microsoft.com/office/officeart/2005/8/layout/list1"/>
    <dgm:cxn modelId="{55DE5306-0BA7-435A-BB2C-55C88F1F9444}" type="presOf" srcId="{B7ECADE6-AFFB-49C9-8594-4D5587E3D2C9}" destId="{E9456938-CBB5-4FF3-9CE4-57129663CB58}" srcOrd="0" destOrd="0" presId="urn:microsoft.com/office/officeart/2005/8/layout/list1"/>
    <dgm:cxn modelId="{9C44D727-B764-4100-A917-DC094F6DC09F}" srcId="{1E1E2664-2B0B-4675-ADC4-697BD43D471D}" destId="{A688DB65-8324-4E6E-815C-B5F39D9EDB27}" srcOrd="1" destOrd="0" parTransId="{8C3CB726-550B-4B9E-8A71-16CB10ED72EA}" sibTransId="{87456A57-4ECA-41EF-B81C-5B0CBDF6DAC3}"/>
    <dgm:cxn modelId="{A80BAE77-30E0-4C4E-A422-16BFADD7CB09}" srcId="{1E1E2664-2B0B-4675-ADC4-697BD43D471D}" destId="{8DCCBDFB-AECE-4A2A-B71F-7E75FFA64346}" srcOrd="0" destOrd="0" parTransId="{2748C256-75E0-4B3F-8F17-958B2FF2115C}" sibTransId="{79E03D5F-5146-4A98-8728-F765463D647D}"/>
    <dgm:cxn modelId="{3601A278-FAB4-4DE7-AC7C-51AE49EEB151}" type="presOf" srcId="{8DCCBDFB-AECE-4A2A-B71F-7E75FFA64346}" destId="{3BFE0252-1542-49FD-905E-84F5697A8439}" srcOrd="1" destOrd="0" presId="urn:microsoft.com/office/officeart/2005/8/layout/list1"/>
    <dgm:cxn modelId="{2189BBA8-077D-4D21-B01D-A376B615C0DE}" type="presOf" srcId="{1E1E2664-2B0B-4675-ADC4-697BD43D471D}" destId="{06BD404E-E43B-4B49-B453-1A4DB2AA346D}" srcOrd="0" destOrd="0" presId="urn:microsoft.com/office/officeart/2005/8/layout/list1"/>
    <dgm:cxn modelId="{78D201AC-63B1-4AE9-9175-47E8804E9E1D}" type="presOf" srcId="{B7ECADE6-AFFB-49C9-8594-4D5587E3D2C9}" destId="{6F209B11-C97F-417E-8042-261421913665}" srcOrd="1" destOrd="0" presId="urn:microsoft.com/office/officeart/2005/8/layout/list1"/>
    <dgm:cxn modelId="{B2B9DCBD-DFEE-4671-A687-5F41314B9997}" srcId="{1E1E2664-2B0B-4675-ADC4-697BD43D471D}" destId="{B7ECADE6-AFFB-49C9-8594-4D5587E3D2C9}" srcOrd="2" destOrd="0" parTransId="{66FD63DC-48FF-415C-BCA2-84F9735884E4}" sibTransId="{4A06C640-684E-437E-9315-B079BFF8F38E}"/>
    <dgm:cxn modelId="{4BDB71DE-93CB-43AD-9580-9E8E0F83A0FD}" type="presOf" srcId="{A688DB65-8324-4E6E-815C-B5F39D9EDB27}" destId="{940AE440-CE45-4968-ACA9-4CA86B5B3D6B}" srcOrd="1" destOrd="0" presId="urn:microsoft.com/office/officeart/2005/8/layout/list1"/>
    <dgm:cxn modelId="{CCA3ABEC-4B69-4EAE-A718-F023FC4D7C0A}" type="presOf" srcId="{8DCCBDFB-AECE-4A2A-B71F-7E75FFA64346}" destId="{A47F07CF-4A8C-4EE8-8B9D-697B5B0E0BE9}" srcOrd="0" destOrd="0" presId="urn:microsoft.com/office/officeart/2005/8/layout/list1"/>
    <dgm:cxn modelId="{669AAA8D-40CD-4A68-B88C-9F9CB476D371}" type="presParOf" srcId="{06BD404E-E43B-4B49-B453-1A4DB2AA346D}" destId="{5ED5C1FE-F9F7-4A42-98C9-C3DAD5565DC7}" srcOrd="0" destOrd="0" presId="urn:microsoft.com/office/officeart/2005/8/layout/list1"/>
    <dgm:cxn modelId="{74738751-1D0E-4084-B2F6-1580D3E7AE24}" type="presParOf" srcId="{5ED5C1FE-F9F7-4A42-98C9-C3DAD5565DC7}" destId="{A47F07CF-4A8C-4EE8-8B9D-697B5B0E0BE9}" srcOrd="0" destOrd="0" presId="urn:microsoft.com/office/officeart/2005/8/layout/list1"/>
    <dgm:cxn modelId="{0E61DE3E-2E87-4B3B-AFCC-659EA2ACEF88}" type="presParOf" srcId="{5ED5C1FE-F9F7-4A42-98C9-C3DAD5565DC7}" destId="{3BFE0252-1542-49FD-905E-84F5697A8439}" srcOrd="1" destOrd="0" presId="urn:microsoft.com/office/officeart/2005/8/layout/list1"/>
    <dgm:cxn modelId="{D82D61F4-934E-4AD4-B055-F883A4BA38BB}" type="presParOf" srcId="{06BD404E-E43B-4B49-B453-1A4DB2AA346D}" destId="{EE721259-5414-4923-B97E-304E3AA86B5C}" srcOrd="1" destOrd="0" presId="urn:microsoft.com/office/officeart/2005/8/layout/list1"/>
    <dgm:cxn modelId="{862D5BBA-8BBC-41FD-9301-CAA67D5B0BEA}" type="presParOf" srcId="{06BD404E-E43B-4B49-B453-1A4DB2AA346D}" destId="{7F737BC1-F1CD-4A40-A038-7E25D8FCA522}" srcOrd="2" destOrd="0" presId="urn:microsoft.com/office/officeart/2005/8/layout/list1"/>
    <dgm:cxn modelId="{4C7A30F2-7BDA-408C-A237-1F0D90AC08B0}" type="presParOf" srcId="{06BD404E-E43B-4B49-B453-1A4DB2AA346D}" destId="{0510A649-1B5E-45EA-8673-FF933067AB0A}" srcOrd="3" destOrd="0" presId="urn:microsoft.com/office/officeart/2005/8/layout/list1"/>
    <dgm:cxn modelId="{47FCFD49-0C84-4B72-BC84-73852FF58E77}" type="presParOf" srcId="{06BD404E-E43B-4B49-B453-1A4DB2AA346D}" destId="{2FD18718-87EE-4B8B-A999-4B353D643DCB}" srcOrd="4" destOrd="0" presId="urn:microsoft.com/office/officeart/2005/8/layout/list1"/>
    <dgm:cxn modelId="{DA924D9D-A59F-4987-934B-D9986E33EC5A}" type="presParOf" srcId="{2FD18718-87EE-4B8B-A999-4B353D643DCB}" destId="{F9CCD95F-5671-489E-AFCC-D4D794699C6D}" srcOrd="0" destOrd="0" presId="urn:microsoft.com/office/officeart/2005/8/layout/list1"/>
    <dgm:cxn modelId="{C616635B-B4EB-4E34-B044-8E599D812FB0}" type="presParOf" srcId="{2FD18718-87EE-4B8B-A999-4B353D643DCB}" destId="{940AE440-CE45-4968-ACA9-4CA86B5B3D6B}" srcOrd="1" destOrd="0" presId="urn:microsoft.com/office/officeart/2005/8/layout/list1"/>
    <dgm:cxn modelId="{CD79D092-C74C-4127-AD18-1450E1B49226}" type="presParOf" srcId="{06BD404E-E43B-4B49-B453-1A4DB2AA346D}" destId="{00B568DE-A85C-4839-8B16-DF86AFB9A2A7}" srcOrd="5" destOrd="0" presId="urn:microsoft.com/office/officeart/2005/8/layout/list1"/>
    <dgm:cxn modelId="{CCE4ED8A-BB17-4577-9301-232AF26A6215}" type="presParOf" srcId="{06BD404E-E43B-4B49-B453-1A4DB2AA346D}" destId="{009A6416-642B-4C98-AA17-206DF6161D8D}" srcOrd="6" destOrd="0" presId="urn:microsoft.com/office/officeart/2005/8/layout/list1"/>
    <dgm:cxn modelId="{1DE11B91-6C30-40B2-A8B8-92D956E35B3D}" type="presParOf" srcId="{06BD404E-E43B-4B49-B453-1A4DB2AA346D}" destId="{F97C5C7E-54B9-4F35-902A-8168F760F410}" srcOrd="7" destOrd="0" presId="urn:microsoft.com/office/officeart/2005/8/layout/list1"/>
    <dgm:cxn modelId="{3A9B590E-EAD1-4AA5-A95A-19830EB81B5F}" type="presParOf" srcId="{06BD404E-E43B-4B49-B453-1A4DB2AA346D}" destId="{64BFEBDB-38BE-4E6F-80C0-8FDB1EA67BB2}" srcOrd="8" destOrd="0" presId="urn:microsoft.com/office/officeart/2005/8/layout/list1"/>
    <dgm:cxn modelId="{C23D69A5-1F57-4D6C-88C7-9C910860180B}" type="presParOf" srcId="{64BFEBDB-38BE-4E6F-80C0-8FDB1EA67BB2}" destId="{E9456938-CBB5-4FF3-9CE4-57129663CB58}" srcOrd="0" destOrd="0" presId="urn:microsoft.com/office/officeart/2005/8/layout/list1"/>
    <dgm:cxn modelId="{1D0D8D7E-F1F7-40F5-9438-8064E73524CD}" type="presParOf" srcId="{64BFEBDB-38BE-4E6F-80C0-8FDB1EA67BB2}" destId="{6F209B11-C97F-417E-8042-261421913665}" srcOrd="1" destOrd="0" presId="urn:microsoft.com/office/officeart/2005/8/layout/list1"/>
    <dgm:cxn modelId="{7BB3D920-ABE7-4803-B576-97E16AB6E4BB}" type="presParOf" srcId="{06BD404E-E43B-4B49-B453-1A4DB2AA346D}" destId="{B6CE6962-8D7A-45FE-9DC5-67E502F02E6D}" srcOrd="9" destOrd="0" presId="urn:microsoft.com/office/officeart/2005/8/layout/list1"/>
    <dgm:cxn modelId="{5BB1A253-5266-4818-BE9B-81346D4A42B8}" type="presParOf" srcId="{06BD404E-E43B-4B49-B453-1A4DB2AA346D}" destId="{48B30405-5A1A-4FA3-A245-F2F4F420DDC4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737BC1-F1CD-4A40-A038-7E25D8FCA522}">
      <dsp:nvSpPr>
        <dsp:cNvPr id="0" name=""/>
        <dsp:cNvSpPr/>
      </dsp:nvSpPr>
      <dsp:spPr>
        <a:xfrm>
          <a:off x="0" y="648910"/>
          <a:ext cx="4821116" cy="806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BFE0252-1542-49FD-905E-84F5697A8439}">
      <dsp:nvSpPr>
        <dsp:cNvPr id="0" name=""/>
        <dsp:cNvSpPr/>
      </dsp:nvSpPr>
      <dsp:spPr>
        <a:xfrm>
          <a:off x="211661" y="0"/>
          <a:ext cx="3433569" cy="1588912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65000"/>
                <a:shade val="92000"/>
                <a:satMod val="130000"/>
              </a:schemeClr>
            </a:gs>
            <a:gs pos="45000">
              <a:schemeClr val="accent4">
                <a:hueOff val="0"/>
                <a:satOff val="0"/>
                <a:lumOff val="0"/>
                <a:alphaOff val="0"/>
                <a:tint val="60000"/>
                <a:shade val="99000"/>
                <a:satMod val="12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559" tIns="0" rIns="127559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800" b="1" kern="1200" dirty="0"/>
            <a:t>Руйнівні наслідки ординської навали</a:t>
          </a:r>
          <a:r>
            <a:rPr lang="uk-UA" sz="1300" kern="1200" dirty="0"/>
            <a:t>.</a:t>
          </a:r>
          <a:endParaRPr lang="ru-RU" sz="1300" kern="1200" dirty="0"/>
        </a:p>
      </dsp:txBody>
      <dsp:txXfrm>
        <a:off x="289225" y="77564"/>
        <a:ext cx="3278441" cy="1433784"/>
      </dsp:txXfrm>
    </dsp:sp>
    <dsp:sp modelId="{009A6416-642B-4C98-AA17-206DF6161D8D}">
      <dsp:nvSpPr>
        <dsp:cNvPr id="0" name=""/>
        <dsp:cNvSpPr/>
      </dsp:nvSpPr>
      <dsp:spPr>
        <a:xfrm>
          <a:off x="0" y="2630121"/>
          <a:ext cx="4821116" cy="806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471660"/>
              <a:satOff val="3503"/>
              <a:lumOff val="7843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40AE440-CE45-4968-ACA9-4CA86B5B3D6B}">
      <dsp:nvSpPr>
        <dsp:cNvPr id="0" name=""/>
        <dsp:cNvSpPr/>
      </dsp:nvSpPr>
      <dsp:spPr>
        <a:xfrm>
          <a:off x="237104" y="1791919"/>
          <a:ext cx="3374781" cy="1452639"/>
        </a:xfrm>
        <a:prstGeom prst="roundRect">
          <a:avLst/>
        </a:prstGeom>
        <a:gradFill rotWithShape="0">
          <a:gsLst>
            <a:gs pos="0">
              <a:schemeClr val="accent4">
                <a:hueOff val="471660"/>
                <a:satOff val="3503"/>
                <a:lumOff val="7843"/>
                <a:alphaOff val="0"/>
                <a:tint val="65000"/>
                <a:shade val="92000"/>
                <a:satMod val="130000"/>
              </a:schemeClr>
            </a:gs>
            <a:gs pos="45000">
              <a:schemeClr val="accent4">
                <a:hueOff val="471660"/>
                <a:satOff val="3503"/>
                <a:lumOff val="7843"/>
                <a:alphaOff val="0"/>
                <a:tint val="60000"/>
                <a:shade val="99000"/>
                <a:satMod val="120000"/>
              </a:schemeClr>
            </a:gs>
            <a:gs pos="100000">
              <a:schemeClr val="accent4">
                <a:hueOff val="471660"/>
                <a:satOff val="3503"/>
                <a:lumOff val="7843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559" tIns="0" rIns="127559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b="1" kern="1200" dirty="0"/>
            <a:t>Загарбання земель литовськими та польськими феодалами</a:t>
          </a:r>
          <a:r>
            <a:rPr lang="uk-UA" sz="1600" b="1" kern="1200" dirty="0"/>
            <a:t>.</a:t>
          </a:r>
          <a:endParaRPr lang="ru-RU" sz="1600" b="1" kern="1200" dirty="0"/>
        </a:p>
      </dsp:txBody>
      <dsp:txXfrm>
        <a:off x="308016" y="1862831"/>
        <a:ext cx="3232957" cy="1310815"/>
      </dsp:txXfrm>
    </dsp:sp>
    <dsp:sp modelId="{48B30405-5A1A-4FA3-A245-F2F4F420DDC4}">
      <dsp:nvSpPr>
        <dsp:cNvPr id="0" name=""/>
        <dsp:cNvSpPr/>
      </dsp:nvSpPr>
      <dsp:spPr>
        <a:xfrm>
          <a:off x="0" y="4916136"/>
          <a:ext cx="4821116" cy="806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943321"/>
              <a:satOff val="7007"/>
              <a:lumOff val="15686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F209B11-C97F-417E-8042-261421913665}">
      <dsp:nvSpPr>
        <dsp:cNvPr id="0" name=""/>
        <dsp:cNvSpPr/>
      </dsp:nvSpPr>
      <dsp:spPr>
        <a:xfrm>
          <a:off x="237104" y="3849331"/>
          <a:ext cx="3374781" cy="1612802"/>
        </a:xfrm>
        <a:prstGeom prst="roundRect">
          <a:avLst/>
        </a:prstGeom>
        <a:gradFill rotWithShape="0">
          <a:gsLst>
            <a:gs pos="0">
              <a:schemeClr val="accent4">
                <a:hueOff val="943321"/>
                <a:satOff val="7007"/>
                <a:lumOff val="15686"/>
                <a:alphaOff val="0"/>
                <a:tint val="65000"/>
                <a:shade val="92000"/>
                <a:satMod val="130000"/>
              </a:schemeClr>
            </a:gs>
            <a:gs pos="45000">
              <a:schemeClr val="accent4">
                <a:hueOff val="943321"/>
                <a:satOff val="7007"/>
                <a:lumOff val="15686"/>
                <a:alphaOff val="0"/>
                <a:tint val="60000"/>
                <a:shade val="99000"/>
                <a:satMod val="120000"/>
              </a:schemeClr>
            </a:gs>
            <a:gs pos="100000">
              <a:schemeClr val="accent4">
                <a:hueOff val="943321"/>
                <a:satOff val="7007"/>
                <a:lumOff val="15686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559" tIns="0" rIns="127559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b="1" kern="1200" dirty="0"/>
            <a:t>Агресія Кримського ханства та Османської Порти.</a:t>
          </a:r>
          <a:endParaRPr lang="ru-RU" sz="2000" b="1" kern="1200" dirty="0"/>
        </a:p>
      </dsp:txBody>
      <dsp:txXfrm>
        <a:off x="315835" y="3928062"/>
        <a:ext cx="3217319" cy="14553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35157-9725-4D25-A289-7BFF8842B7BA}" type="datetimeFigureOut">
              <a:rPr lang="ru-RU" smtClean="0"/>
              <a:pPr/>
              <a:t>14.11.2023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931E8-CDA7-4F2D-BCC6-7F27D872E577}" type="slidenum">
              <a:rPr lang="ru-RU" smtClean="0"/>
              <a:pPr/>
              <a:t>‹№›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11152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35157-9725-4D25-A289-7BFF8842B7BA}" type="datetimeFigureOut">
              <a:rPr lang="ru-RU" smtClean="0"/>
              <a:pPr/>
              <a:t>14.11.2023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931E8-CDA7-4F2D-BCC6-7F27D872E577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29042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35157-9725-4D25-A289-7BFF8842B7BA}" type="datetimeFigureOut">
              <a:rPr lang="ru-RU" smtClean="0"/>
              <a:pPr/>
              <a:t>14.11.2023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931E8-CDA7-4F2D-BCC6-7F27D872E577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58400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35157-9725-4D25-A289-7BFF8842B7BA}" type="datetimeFigureOut">
              <a:rPr lang="ru-RU" smtClean="0"/>
              <a:pPr/>
              <a:t>14.11.2023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931E8-CDA7-4F2D-BCC6-7F27D872E577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62209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Назва розділу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35157-9725-4D25-A289-7BFF8842B7BA}" type="datetimeFigureOut">
              <a:rPr lang="ru-RU" smtClean="0"/>
              <a:pPr/>
              <a:t>14.11.2023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931E8-CDA7-4F2D-BCC6-7F27D872E577}" type="slidenum">
              <a:rPr lang="ru-RU" smtClean="0"/>
              <a:pPr/>
              <a:t>‹№›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22737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35157-9725-4D25-A289-7BFF8842B7BA}" type="datetimeFigureOut">
              <a:rPr lang="ru-RU" smtClean="0"/>
              <a:pPr/>
              <a:t>14.11.2023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931E8-CDA7-4F2D-BCC6-7F27D872E577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73598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35157-9725-4D25-A289-7BFF8842B7BA}" type="datetimeFigureOut">
              <a:rPr lang="ru-RU" smtClean="0"/>
              <a:pPr/>
              <a:t>14.11.2023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931E8-CDA7-4F2D-BCC6-7F27D872E577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45070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35157-9725-4D25-A289-7BFF8842B7BA}" type="datetimeFigureOut">
              <a:rPr lang="ru-RU" smtClean="0"/>
              <a:pPr/>
              <a:t>14.11.2023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931E8-CDA7-4F2D-BCC6-7F27D872E577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02057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35157-9725-4D25-A289-7BFF8842B7BA}" type="datetimeFigureOut">
              <a:rPr lang="ru-RU" smtClean="0"/>
              <a:pPr/>
              <a:t>14.11.2023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931E8-CDA7-4F2D-BCC6-7F27D872E577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52919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C1C35157-9725-4D25-A289-7BFF8842B7BA}" type="datetimeFigureOut">
              <a:rPr lang="ru-RU" smtClean="0"/>
              <a:pPr/>
              <a:t>14.11.2023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8A931E8-CDA7-4F2D-BCC6-7F27D872E577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9477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35157-9725-4D25-A289-7BFF8842B7BA}" type="datetimeFigureOut">
              <a:rPr lang="ru-RU" smtClean="0"/>
              <a:pPr/>
              <a:t>14.11.2023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931E8-CDA7-4F2D-BCC6-7F27D872E577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59788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C1C35157-9725-4D25-A289-7BFF8842B7BA}" type="datetimeFigureOut">
              <a:rPr lang="ru-RU" smtClean="0"/>
              <a:pPr/>
              <a:t>14.11.2023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08A931E8-CDA7-4F2D-BCC6-7F27D872E577}" type="slidenum">
              <a:rPr lang="ru-RU" smtClean="0"/>
              <a:pPr/>
              <a:t>‹№›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27121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8" r:id="rId1"/>
    <p:sldLayoutId id="2147483939" r:id="rId2"/>
    <p:sldLayoutId id="2147483940" r:id="rId3"/>
    <p:sldLayoutId id="2147483941" r:id="rId4"/>
    <p:sldLayoutId id="2147483942" r:id="rId5"/>
    <p:sldLayoutId id="2147483943" r:id="rId6"/>
    <p:sldLayoutId id="2147483944" r:id="rId7"/>
    <p:sldLayoutId id="2147483945" r:id="rId8"/>
    <p:sldLayoutId id="2147483946" r:id="rId9"/>
    <p:sldLayoutId id="2147483947" r:id="rId10"/>
    <p:sldLayoutId id="2147483948" r:id="rId11"/>
  </p:sldLayoutIdLst>
  <p:transition spd="med">
    <p:wheel/>
  </p:transition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9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ouuBTlxyXKM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z2kTc_mziPs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photo-lviv.in.ua/latynska-katedra-abo-20-tsikavyh-faktiv-pro-najdavnishyj-u-lvovi-rymo-katolytskyj-kostel/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uk.wikipedia.org/wiki/%D0%9A%D0%B8%D1%97%D0%B2%D1%81%D1%8C%D0%BA%D0%B5_%D0%91%D0%BE%D0%B3%D0%BE%D1%8F%D0%B2%D0%BB%D0%B5%D0%BD%D1%81%D1%8C%D0%BA%D0%B5_%D0%B1%D1%80%D0%B0%D1%82%D1%81%D1%82%D0%B2%D0%BE" TargetMode="Externa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9.jpeg"/><Relationship Id="rId5" Type="http://schemas.openxmlformats.org/officeDocument/2006/relationships/hyperlink" Target="https://uk.wikipedia.org/wiki/%D0%9A%D0%B8%D1%94%D0%B2%D0%BE-%D0%91%D1%80%D0%B0%D1%82%D1%81%D1%8C%D0%BA%D0%B8%D0%B9_%D0%BC%D0%BE%D0%BD%D0%B0%D1%81%D1%82%D0%B8%D1%80" TargetMode="External"/><Relationship Id="rId4" Type="http://schemas.openxmlformats.org/officeDocument/2006/relationships/image" Target="../media/image18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s://photo-lviv.in.ua/khto-buv-pershodrukarem-ukrainskykh-knyzhok-ivan-fedorov-shvaytpolt-fiol-chy-stepan-dropan/" TargetMode="Externa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ikipage.com.ua/1x12d1.html" TargetMode="External"/><Relationship Id="rId2" Type="http://schemas.openxmlformats.org/officeDocument/2006/relationships/hyperlink" Target="https://shron2.chtyvo.org.ua/Voitovych_Leontii/Kniazha_doba_portrety_elity.pdf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eg"/><Relationship Id="rId5" Type="http://schemas.openxmlformats.org/officeDocument/2006/relationships/hyperlink" Target="http://litopys.org.ua/lytv/lyt.htm" TargetMode="External"/><Relationship Id="rId4" Type="http://schemas.openxmlformats.org/officeDocument/2006/relationships/hyperlink" Target="https://portfel.info/pidruchnyky/10-klas/khudozhnja-kultura-10/klimova-2010-rik/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7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0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sbm.org.ua/index.php/publikatsiyi/liturhiya/1835-formuvannia-i-struktura-ukrainskoho-ikonostasa" TargetMode="External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9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jpe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7.jpe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KjsYgdZvHWI" TargetMode="External"/><Relationship Id="rId2" Type="http://schemas.openxmlformats.org/officeDocument/2006/relationships/hyperlink" Target="https://youtu.be/eQfkiE-ihXk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600200" y="758825"/>
            <a:ext cx="7543800" cy="3565525"/>
          </a:xfrm>
        </p:spPr>
        <p:txBody>
          <a:bodyPr>
            <a:noAutofit/>
          </a:bodyPr>
          <a:lstStyle/>
          <a:p>
            <a:pPr algn="ctr"/>
            <a:br>
              <a:rPr lang="ru-RU" sz="6000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br>
              <a:rPr lang="ru-RU" sz="4400" i="1" dirty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</a:br>
            <a:endParaRPr lang="ru-RU" sz="4400" i="1" dirty="0">
              <a:solidFill>
                <a:schemeClr val="accent3">
                  <a:lumMod val="50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3" name="Прямокутник 2">
            <a:extLst>
              <a:ext uri="{FF2B5EF4-FFF2-40B4-BE49-F238E27FC236}">
                <a16:creationId xmlns:a16="http://schemas.microsoft.com/office/drawing/2014/main" id="{4790F7A9-E1DC-4045-B58E-86EDFCBCC511}"/>
              </a:ext>
            </a:extLst>
          </p:cNvPr>
          <p:cNvSpPr/>
          <p:nvPr/>
        </p:nvSpPr>
        <p:spPr>
          <a:xfrm>
            <a:off x="251520" y="116632"/>
            <a:ext cx="8640960" cy="41495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uk-UA" sz="44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Культура українського народу XIV – першої половини XVII ст.   Український Ренесанс та його особливості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endParaRPr lang="uk-UA" sz="3600" b="1" i="1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endParaRPr lang="uk-UA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Урок 3 Архітектура Відродження, бароко - YouTube">
            <a:extLst>
              <a:ext uri="{FF2B5EF4-FFF2-40B4-BE49-F238E27FC236}">
                <a16:creationId xmlns:a16="http://schemas.microsoft.com/office/drawing/2014/main" id="{E636811D-36D0-4362-9CBF-83E202DC4BF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201" b="6600"/>
          <a:stretch/>
        </p:blipFill>
        <p:spPr bwMode="auto">
          <a:xfrm>
            <a:off x="78898" y="3097205"/>
            <a:ext cx="8957598" cy="3033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2231502"/>
      </p:ext>
    </p:extLst>
  </p:cSld>
  <p:clrMapOvr>
    <a:masterClrMapping/>
  </p:clrMapOvr>
  <p:transition spd="med">
    <p:wheel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872B2C-898E-451B-89C9-D6253BF997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32" y="44625"/>
            <a:ext cx="1483568" cy="72007"/>
          </a:xfrm>
        </p:spPr>
        <p:txBody>
          <a:bodyPr>
            <a:normAutofit fontScale="90000"/>
          </a:bodyPr>
          <a:lstStyle/>
          <a:p>
            <a:endParaRPr lang="uk-UA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21198F09-5039-43BA-96E8-137A1542D0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60237" y="260648"/>
            <a:ext cx="5504251" cy="6336704"/>
          </a:xfrm>
        </p:spPr>
        <p:txBody>
          <a:bodyPr>
            <a:normAutofit/>
          </a:bodyPr>
          <a:lstStyle/>
          <a:p>
            <a:r>
              <a:rPr lang="uk-UA" b="1" dirty="0"/>
              <a:t>Книжкова культура Київської Русі </a:t>
            </a:r>
            <a:r>
              <a:rPr lang="uk-UA" dirty="0"/>
              <a:t>значною мірою носила філософський характер</a:t>
            </a:r>
            <a:r>
              <a:rPr lang="uk-UA" b="1" dirty="0"/>
              <a:t>.</a:t>
            </a:r>
            <a:r>
              <a:rPr lang="uk-UA" dirty="0"/>
              <a:t> Мали широке розповсюдження переклади книг з філософії, риторики, граматики. Кирилицею написані всі відомі твори XI ст. (і наступних століть): </a:t>
            </a:r>
            <a:r>
              <a:rPr lang="uk-UA" dirty="0" err="1"/>
              <a:t>Остромирове</a:t>
            </a:r>
            <a:r>
              <a:rPr lang="uk-UA" dirty="0"/>
              <a:t> Євангеліє, Ізборники 1073 та 1076 рр., "Слово про Закон та Благодать", Мстиславове Євангеліє, "Повість минулих літ". Ці твори – не єдині пам’ятки, на підставі яких можна скласти уявлення про характер і рівень поширення писемності у Київській Русі. Піклування про освіту з часу прийняття християнства взяли на себе держава і церква</a:t>
            </a:r>
            <a:r>
              <a:rPr lang="uk-UA" b="1" dirty="0"/>
              <a:t>.</a:t>
            </a:r>
            <a:r>
              <a:rPr lang="uk-UA" dirty="0"/>
              <a:t> За Володимира в Києві існує державна школа для дітей з найближчого оточення князя. Створювалися бібліотеки при монастирях і церквах. Ярослав заснував бібліотеку Софії Київської, його син Святослав створив власну княжу бібліотеку. Князь Микола Святоша на книжки витратив свою казну і подарував їх Печерському монастирю.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E0DAD330-DE6C-48F0-871E-442081BCE5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-2484785" y="398137"/>
            <a:ext cx="707461" cy="1785158"/>
          </a:xfrm>
        </p:spPr>
        <p:txBody>
          <a:bodyPr/>
          <a:lstStyle/>
          <a:p>
            <a:endParaRPr lang="uk-UA" dirty="0"/>
          </a:p>
        </p:txBody>
      </p:sp>
      <p:pic>
        <p:nvPicPr>
          <p:cNvPr id="1032" name="Picture 8" descr="Презентація &quot; Культура Русі - України в ХІ-ХІІІ ст.&quot;">
            <a:extLst>
              <a:ext uri="{FF2B5EF4-FFF2-40B4-BE49-F238E27FC236}">
                <a16:creationId xmlns:a16="http://schemas.microsoft.com/office/drawing/2014/main" id="{AD22A1E4-4F06-446E-9306-4F395EE495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02" y="4509120"/>
            <a:ext cx="2981929" cy="2236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226D9B2-4393-4F30-8D51-3733198D97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03" y="50785"/>
            <a:ext cx="2981928" cy="2236446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B3D72EE-D395-4C2E-A2B9-E92F79D2708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02" y="2338521"/>
            <a:ext cx="2981928" cy="2111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23226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EED2819-1833-442A-A1D0-29B4C87338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960" y="116632"/>
            <a:ext cx="7543800" cy="813350"/>
          </a:xfrm>
        </p:spPr>
        <p:txBody>
          <a:bodyPr>
            <a:normAutofit fontScale="90000"/>
          </a:bodyPr>
          <a:lstStyle/>
          <a:p>
            <a:r>
              <a:rPr lang="uk-UA" b="1" dirty="0">
                <a:solidFill>
                  <a:schemeClr val="accent2"/>
                </a:solidFill>
              </a:rPr>
              <a:t>Літопис «Повість минулих літ» </a:t>
            </a:r>
            <a:r>
              <a:rPr lang="uk-UA" sz="1800" b="1" dirty="0">
                <a:solidFill>
                  <a:schemeClr val="accent2"/>
                </a:solidFill>
              </a:rPr>
              <a:t>Перегляньте відео! </a:t>
            </a:r>
          </a:p>
        </p:txBody>
      </p:sp>
      <p:pic>
        <p:nvPicPr>
          <p:cNvPr id="4" name="Мультимедіа з Інтернету 3" title="Літопис&amp;quot;Повість минулих літ&amp;quot;">
            <a:hlinkClick r:id="" action="ppaction://media"/>
            <a:extLst>
              <a:ext uri="{FF2B5EF4-FFF2-40B4-BE49-F238E27FC236}">
                <a16:creationId xmlns:a16="http://schemas.microsoft.com/office/drawing/2014/main" id="{76DF307F-C2F7-452E-8680-E4762BB44B95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822960" y="1916832"/>
            <a:ext cx="7543800" cy="396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46006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5622B5B8-B567-423F-976F-BEAB5F65DBB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11560" y="116633"/>
            <a:ext cx="7884740" cy="1584175"/>
          </a:xfrm>
        </p:spPr>
        <p:txBody>
          <a:bodyPr>
            <a:normAutofit fontScale="90000"/>
          </a:bodyPr>
          <a:lstStyle/>
          <a:p>
            <a:pPr algn="ctr"/>
            <a:br>
              <a:rPr lang="uk-UA" dirty="0"/>
            </a:br>
            <a:br>
              <a:rPr lang="uk-UA" dirty="0"/>
            </a:br>
            <a:br>
              <a:rPr lang="uk-UA" dirty="0"/>
            </a:br>
            <a:br>
              <a:rPr lang="uk-UA" dirty="0"/>
            </a:br>
            <a:br>
              <a:rPr lang="uk-UA" dirty="0"/>
            </a:br>
            <a:r>
              <a:rPr lang="uk-UA" dirty="0"/>
              <a:t>	</a:t>
            </a:r>
            <a:r>
              <a:rPr lang="uk-UA" sz="4000" b="1" dirty="0">
                <a:solidFill>
                  <a:schemeClr val="accent2"/>
                </a:solidFill>
              </a:rPr>
              <a:t>Історичні умови розвитку української культури ХІV – першої половини ХVІІ ст.</a:t>
            </a:r>
            <a:br>
              <a:rPr lang="uk-UA" sz="4000" dirty="0"/>
            </a:br>
            <a:endParaRPr lang="uk-UA" sz="4000" dirty="0"/>
          </a:p>
        </p:txBody>
      </p:sp>
      <p:sp>
        <p:nvSpPr>
          <p:cNvPr id="4" name="Прямокутник 3">
            <a:extLst>
              <a:ext uri="{FF2B5EF4-FFF2-40B4-BE49-F238E27FC236}">
                <a16:creationId xmlns:a16="http://schemas.microsoft.com/office/drawing/2014/main" id="{224667C8-A06C-4B8B-A83E-D420E247863B}"/>
              </a:ext>
            </a:extLst>
          </p:cNvPr>
          <p:cNvSpPr/>
          <p:nvPr/>
        </p:nvSpPr>
        <p:spPr>
          <a:xfrm>
            <a:off x="647700" y="1268760"/>
            <a:ext cx="8244135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	Після розпаду Київської Русі, встановлення залежності від монголо-татарських ханів, численних набігів татар на руські землі культурне життя зазнало значного занепаду. </a:t>
            </a:r>
          </a:p>
          <a:p>
            <a:pPr algn="just"/>
            <a:r>
              <a:rPr lang="uk-UA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uk-UA" b="1" dirty="0"/>
              <a:t> Культура Галицько-Волинського князівства. </a:t>
            </a:r>
            <a:r>
              <a:rPr lang="uk-UA" dirty="0"/>
              <a:t>Галицько-Волинська держава (Русь) стала наступницею Київської держави після її спустошення ордою у ХІІІ ст., наступницею не лише в політичному, а й культурному відношенні. М. Грушевський визнав, що “протягом кількох століть вона залишалася головним резервуаром української державності й культури, виробленої київською добою”.</a:t>
            </a:r>
          </a:p>
          <a:p>
            <a:pPr algn="just"/>
            <a:r>
              <a:rPr lang="uk-UA" dirty="0"/>
              <a:t>	Освіта й писемність зберігала традицію Київської Русі. </a:t>
            </a:r>
            <a:r>
              <a:rPr lang="uk-UA" b="1" dirty="0"/>
              <a:t>Основний документ – Галицько-Волинський літопис написаний кириличним письмом</a:t>
            </a:r>
            <a:r>
              <a:rPr lang="uk-UA" dirty="0"/>
              <a:t>, у його тексті знаходимо слова, запозичені з угорської, німецької, литовської мов. </a:t>
            </a:r>
          </a:p>
          <a:p>
            <a:pPr algn="just"/>
            <a:r>
              <a:rPr lang="uk-UA" dirty="0"/>
              <a:t>	У культурному житті Україні у цей час велику роль відігравали православні братства. Братства – релігійно-просвітницькі організації українських міщан і ремісників, які були організовані при церквах із метою підтримки порядку в храмах, забезпечення їхніх матеріальних потреб, опіки над хворими парафіянами, допомоги удовам і сиротам. Найбільш відомими і популярними були школа Львівського Успенського братства (заснована в 1586), Київська братська школа (заснована в 1615), школа Києво-Печерської Лаври тощо.  У 1632 р. у результаті злиття Київської та Лаврської братських шкіл з ініціативи митрополита Петра Могили була створена Київський колегіум.</a:t>
            </a:r>
          </a:p>
        </p:txBody>
      </p:sp>
    </p:spTree>
    <p:extLst>
      <p:ext uri="{BB962C8B-B14F-4D97-AF65-F5344CB8AC3E}">
        <p14:creationId xmlns:p14="http://schemas.microsoft.com/office/powerpoint/2010/main" val="38155970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D91B7DA-CC0E-4F43-B221-AF31DEDEB9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960" y="286605"/>
            <a:ext cx="7543800" cy="478099"/>
          </a:xfrm>
        </p:spPr>
        <p:txBody>
          <a:bodyPr>
            <a:normAutofit/>
          </a:bodyPr>
          <a:lstStyle/>
          <a:p>
            <a:r>
              <a:rPr lang="uk-UA" sz="2400" dirty="0">
                <a:solidFill>
                  <a:schemeClr val="accent2"/>
                </a:solidFill>
              </a:rPr>
              <a:t>Перегляньте відео! </a:t>
            </a:r>
          </a:p>
        </p:txBody>
      </p:sp>
      <p:pic>
        <p:nvPicPr>
          <p:cNvPr id="4" name="Мультимедіа з Інтернету 3" title="галицько волинський літопис">
            <a:hlinkClick r:id="" action="ppaction://media"/>
            <a:extLst>
              <a:ext uri="{FF2B5EF4-FFF2-40B4-BE49-F238E27FC236}">
                <a16:creationId xmlns:a16="http://schemas.microsoft.com/office/drawing/2014/main" id="{CA428538-6111-4AB0-A789-0CCED71E634B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568159" y="1124744"/>
            <a:ext cx="7769995" cy="4370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47070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85720" y="188070"/>
            <a:ext cx="3710216" cy="609845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/>
              <a:t>   </a:t>
            </a:r>
            <a:r>
              <a:rPr lang="uk-UA" dirty="0"/>
              <a:t>	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Розвиток </a:t>
            </a:r>
            <a:r>
              <a:rPr lang="ru-RU" sz="2200" b="1" dirty="0" err="1">
                <a:latin typeface="Times New Roman" pitchFamily="18" charset="0"/>
                <a:cs typeface="Times New Roman" pitchFamily="18" charset="0"/>
              </a:rPr>
              <a:t>української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err="1">
                <a:latin typeface="Times New Roman" pitchFamily="18" charset="0"/>
                <a:cs typeface="Times New Roman" pitchFamily="18" charset="0"/>
              </a:rPr>
              <a:t>культури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 на початку 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XIV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—</a:t>
            </a:r>
            <a:r>
              <a:rPr lang="ru-RU" sz="2200" b="1" dirty="0" err="1">
                <a:latin typeface="Times New Roman" pitchFamily="18" charset="0"/>
                <a:cs typeface="Times New Roman" pitchFamily="18" charset="0"/>
              </a:rPr>
              <a:t>першої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err="1">
                <a:latin typeface="Times New Roman" pitchFamily="18" charset="0"/>
                <a:cs typeface="Times New Roman" pitchFamily="18" charset="0"/>
              </a:rPr>
              <a:t>половині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XVII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 ст. </a:t>
            </a:r>
            <a:r>
              <a:rPr lang="ru-RU" sz="2200" b="1" dirty="0" err="1">
                <a:latin typeface="Times New Roman" pitchFamily="18" charset="0"/>
                <a:cs typeface="Times New Roman" pitchFamily="18" charset="0"/>
              </a:rPr>
              <a:t>відбувався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200" b="1" dirty="0" err="1">
                <a:latin typeface="Times New Roman" pitchFamily="18" charset="0"/>
                <a:cs typeface="Times New Roman" pitchFamily="18" charset="0"/>
              </a:rPr>
              <a:t>складних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err="1">
                <a:latin typeface="Times New Roman" pitchFamily="18" charset="0"/>
                <a:cs typeface="Times New Roman" pitchFamily="18" charset="0"/>
              </a:rPr>
              <a:t>суспільно-політичних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200" b="1" dirty="0" err="1">
                <a:latin typeface="Times New Roman" pitchFamily="18" charset="0"/>
                <a:cs typeface="Times New Roman" pitchFamily="18" charset="0"/>
              </a:rPr>
              <a:t>історичних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err="1">
                <a:latin typeface="Times New Roman" pitchFamily="18" charset="0"/>
                <a:cs typeface="Times New Roman" pitchFamily="18" charset="0"/>
              </a:rPr>
              <a:t>обставинах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>
              <a:buNone/>
            </a:pP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200" b="1" dirty="0" err="1">
                <a:latin typeface="Times New Roman" pitchFamily="18" charset="0"/>
                <a:cs typeface="Times New Roman" pitchFamily="18" charset="0"/>
              </a:rPr>
              <a:t>Процес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err="1">
                <a:latin typeface="Times New Roman" pitchFamily="18" charset="0"/>
                <a:cs typeface="Times New Roman" pitchFamily="18" charset="0"/>
              </a:rPr>
              <a:t>формування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err="1">
                <a:latin typeface="Times New Roman" pitchFamily="18" charset="0"/>
                <a:cs typeface="Times New Roman" pitchFamily="18" charset="0"/>
              </a:rPr>
              <a:t>культури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err="1">
                <a:latin typeface="Times New Roman" pitchFamily="18" charset="0"/>
                <a:cs typeface="Times New Roman" pitchFamily="18" charset="0"/>
              </a:rPr>
              <a:t>українського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 народу в 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XIV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—</a:t>
            </a:r>
            <a:r>
              <a:rPr lang="ru-RU" sz="2200" b="1" dirty="0" err="1">
                <a:latin typeface="Times New Roman" pitchFamily="18" charset="0"/>
                <a:cs typeface="Times New Roman" pitchFamily="18" charset="0"/>
              </a:rPr>
              <a:t>першій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err="1">
                <a:latin typeface="Times New Roman" pitchFamily="18" charset="0"/>
                <a:cs typeface="Times New Roman" pitchFamily="18" charset="0"/>
              </a:rPr>
              <a:t>половині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XVII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err="1">
                <a:latin typeface="Times New Roman" pitchFamily="18" charset="0"/>
                <a:cs typeface="Times New Roman" pitchFamily="18" charset="0"/>
              </a:rPr>
              <a:t>строліть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err="1">
                <a:latin typeface="Times New Roman" pitchFamily="18" charset="0"/>
                <a:cs typeface="Times New Roman" pitchFamily="18" charset="0"/>
              </a:rPr>
              <a:t>був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err="1">
                <a:latin typeface="Times New Roman" pitchFamily="18" charset="0"/>
                <a:cs typeface="Times New Roman" pitchFamily="18" charset="0"/>
              </a:rPr>
              <a:t>одночасно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err="1">
                <a:latin typeface="Times New Roman" pitchFamily="18" charset="0"/>
                <a:cs typeface="Times New Roman" pitchFamily="18" charset="0"/>
              </a:rPr>
              <a:t>відображенням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 складного </a:t>
            </a:r>
            <a:r>
              <a:rPr lang="ru-RU" sz="2200" b="1" dirty="0" err="1">
                <a:latin typeface="Times New Roman" pitchFamily="18" charset="0"/>
                <a:cs typeface="Times New Roman" pitchFamily="18" charset="0"/>
              </a:rPr>
              <a:t>процесу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 остаточного </a:t>
            </a:r>
            <a:r>
              <a:rPr lang="ru-RU" sz="2200" b="1" dirty="0" err="1">
                <a:latin typeface="Times New Roman" pitchFamily="18" charset="0"/>
                <a:cs typeface="Times New Roman" pitchFamily="18" charset="0"/>
              </a:rPr>
              <a:t>формування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err="1">
                <a:latin typeface="Times New Roman" pitchFamily="18" charset="0"/>
                <a:cs typeface="Times New Roman" pitchFamily="18" charset="0"/>
              </a:rPr>
              <a:t>українського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err="1">
                <a:latin typeface="Times New Roman" pitchFamily="18" charset="0"/>
                <a:cs typeface="Times New Roman" pitchFamily="18" charset="0"/>
              </a:rPr>
              <a:t>етносу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>
              <a:buNone/>
            </a:pP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     Причин</a:t>
            </a:r>
            <a:r>
              <a:rPr lang="uk-UA" sz="2200" b="1" dirty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err="1">
                <a:latin typeface="Times New Roman" pitchFamily="18" charset="0"/>
                <a:cs typeface="Times New Roman" pitchFamily="18" charset="0"/>
              </a:rPr>
              <a:t>повільного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 культурного </a:t>
            </a:r>
            <a:r>
              <a:rPr lang="ru-RU" sz="2200" b="1" dirty="0" err="1">
                <a:latin typeface="Times New Roman" pitchFamily="18" charset="0"/>
                <a:cs typeface="Times New Roman" pitchFamily="18" charset="0"/>
              </a:rPr>
              <a:t>розвитку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err="1">
                <a:latin typeface="Times New Roman" pitchFamily="18" charset="0"/>
                <a:cs typeface="Times New Roman" pitchFamily="18" charset="0"/>
              </a:rPr>
              <a:t>України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 :</a:t>
            </a: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576134963"/>
              </p:ext>
            </p:extLst>
          </p:nvPr>
        </p:nvGraphicFramePr>
        <p:xfrm>
          <a:off x="4143372" y="116632"/>
          <a:ext cx="4821116" cy="60984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med">
    <p:wheel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15EC6E9D-C500-4B7A-B51E-BFBCFD1929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5656" y="594359"/>
            <a:ext cx="1267544" cy="137161"/>
          </a:xfrm>
        </p:spPr>
        <p:txBody>
          <a:bodyPr>
            <a:normAutofit fontScale="90000"/>
          </a:bodyPr>
          <a:lstStyle/>
          <a:p>
            <a:endParaRPr lang="uk-UA" dirty="0"/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460237" y="116632"/>
            <a:ext cx="5576259" cy="6408712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   		</a:t>
            </a:r>
          </a:p>
          <a:p>
            <a:pPr>
              <a:buNone/>
            </a:pPr>
            <a:r>
              <a:rPr lang="ru-RU" sz="80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96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РОЗВИТОК НАУКИ І ОСВІТИ </a:t>
            </a:r>
          </a:p>
          <a:p>
            <a:pPr>
              <a:buNone/>
            </a:pPr>
            <a:r>
              <a:rPr lang="ru-RU" sz="80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ru-RU" sz="80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Головними</a:t>
            </a:r>
            <a:r>
              <a:rPr lang="ru-RU" sz="80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0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осередками</a:t>
            </a:r>
            <a:r>
              <a:rPr lang="ru-RU" sz="80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0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культури</a:t>
            </a:r>
            <a:r>
              <a:rPr lang="ru-RU" sz="80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0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залишалися</a:t>
            </a:r>
            <a:r>
              <a:rPr lang="ru-RU" sz="80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0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князівські</a:t>
            </a:r>
            <a:r>
              <a:rPr lang="ru-RU" sz="80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0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двори</a:t>
            </a:r>
            <a:r>
              <a:rPr lang="ru-RU" sz="80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80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монастирі</a:t>
            </a:r>
            <a:r>
              <a:rPr lang="ru-RU" sz="80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та церкви. У них </a:t>
            </a:r>
            <a:r>
              <a:rPr lang="ru-RU" sz="80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зосереджувалися</a:t>
            </a:r>
            <a:r>
              <a:rPr lang="ru-RU" sz="80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0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освічені</a:t>
            </a:r>
            <a:r>
              <a:rPr lang="ru-RU" sz="80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люди, велось </a:t>
            </a:r>
            <a:r>
              <a:rPr lang="ru-RU" sz="80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літописання</a:t>
            </a:r>
            <a:r>
              <a:rPr lang="ru-RU" sz="80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80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переписували</a:t>
            </a:r>
            <a:r>
              <a:rPr lang="ru-RU" sz="80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й </a:t>
            </a:r>
            <a:r>
              <a:rPr lang="ru-RU" sz="80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перекладали</a:t>
            </a:r>
            <a:r>
              <a:rPr lang="ru-RU" sz="80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книги. </a:t>
            </a:r>
          </a:p>
          <a:p>
            <a:pPr>
              <a:buNone/>
            </a:pPr>
            <a:r>
              <a:rPr lang="ru-RU" sz="80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ru-RU" sz="80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Визначними</a:t>
            </a:r>
            <a:r>
              <a:rPr lang="ru-RU" sz="80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0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культурними</a:t>
            </a:r>
            <a:r>
              <a:rPr lang="ru-RU" sz="80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центрами </a:t>
            </a:r>
            <a:r>
              <a:rPr lang="ru-RU" sz="80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були</a:t>
            </a:r>
            <a:r>
              <a:rPr lang="ru-RU" sz="80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80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Київ</a:t>
            </a:r>
            <a:r>
              <a:rPr lang="ru-RU" sz="80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80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Чернігів</a:t>
            </a:r>
            <a:r>
              <a:rPr lang="ru-RU" sz="80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, Галич, Холм, </a:t>
            </a:r>
            <a:r>
              <a:rPr lang="ru-RU" sz="80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Львів</a:t>
            </a:r>
            <a:r>
              <a:rPr lang="ru-RU" sz="80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80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Володимир</a:t>
            </a:r>
            <a:r>
              <a:rPr lang="ru-RU" sz="80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80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Луцьк</a:t>
            </a:r>
            <a:r>
              <a:rPr lang="ru-RU" sz="80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ru-RU" sz="80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		Школи, як правило, </a:t>
            </a:r>
            <a:r>
              <a:rPr lang="ru-RU" sz="80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існували</a:t>
            </a:r>
            <a:r>
              <a:rPr lang="ru-RU" sz="80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при </a:t>
            </a:r>
            <a:r>
              <a:rPr lang="ru-RU" sz="80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монастирях</a:t>
            </a:r>
            <a:r>
              <a:rPr lang="ru-RU" sz="80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, церквах, </a:t>
            </a:r>
            <a:r>
              <a:rPr lang="ru-RU" sz="80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80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0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маєтках</a:t>
            </a:r>
            <a:r>
              <a:rPr lang="ru-RU" sz="80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великих </a:t>
            </a:r>
            <a:r>
              <a:rPr lang="ru-RU" sz="80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феодалів</a:t>
            </a:r>
            <a:r>
              <a:rPr lang="ru-RU" sz="80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80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Учні</a:t>
            </a:r>
            <a:r>
              <a:rPr lang="ru-RU" sz="80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0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отримували</a:t>
            </a:r>
            <a:r>
              <a:rPr lang="ru-RU" sz="80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в них </a:t>
            </a:r>
            <a:r>
              <a:rPr lang="ru-RU" sz="80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елементарні</a:t>
            </a:r>
            <a:r>
              <a:rPr lang="ru-RU" sz="80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0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знання</a:t>
            </a:r>
            <a:r>
              <a:rPr lang="ru-RU" sz="80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з письма та арифметики. </a:t>
            </a:r>
            <a:r>
              <a:rPr lang="ru-RU" sz="80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Більш</a:t>
            </a:r>
            <a:r>
              <a:rPr lang="ru-RU" sz="80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0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повну</a:t>
            </a:r>
            <a:r>
              <a:rPr lang="ru-RU" sz="80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0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освіту</a:t>
            </a:r>
            <a:r>
              <a:rPr lang="ru-RU" sz="80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0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можна</a:t>
            </a:r>
            <a:r>
              <a:rPr lang="ru-RU" sz="80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0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було</a:t>
            </a:r>
            <a:r>
              <a:rPr lang="ru-RU" sz="80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0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здобути</a:t>
            </a:r>
            <a:r>
              <a:rPr lang="ru-RU" sz="80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при великих </a:t>
            </a:r>
            <a:r>
              <a:rPr lang="ru-RU" sz="80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монастирях</a:t>
            </a:r>
            <a:r>
              <a:rPr lang="ru-RU" sz="80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>
              <a:buNone/>
            </a:pPr>
            <a:r>
              <a:rPr lang="ru-RU" sz="80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ru-RU" sz="80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Найстарішою</a:t>
            </a:r>
            <a:r>
              <a:rPr lang="ru-RU" sz="80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0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була</a:t>
            </a:r>
            <a:r>
              <a:rPr lang="ru-RU" sz="80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школа </a:t>
            </a:r>
            <a:r>
              <a:rPr lang="ru-RU" sz="80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Львівської</a:t>
            </a:r>
            <a:r>
              <a:rPr lang="ru-RU" sz="80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0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латинської</a:t>
            </a:r>
            <a:r>
              <a:rPr lang="ru-RU" sz="80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0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кафедри</a:t>
            </a:r>
            <a:r>
              <a:rPr lang="ru-RU" sz="80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, у </a:t>
            </a:r>
            <a:r>
              <a:rPr lang="ru-RU" sz="80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якій</a:t>
            </a:r>
            <a:r>
              <a:rPr lang="ru-RU" sz="80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80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середині</a:t>
            </a:r>
            <a:r>
              <a:rPr lang="ru-RU" sz="80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XVI</a:t>
            </a:r>
            <a:r>
              <a:rPr lang="ru-RU" sz="80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ст. </a:t>
            </a:r>
            <a:r>
              <a:rPr lang="ru-RU" sz="80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навчання</a:t>
            </a:r>
            <a:r>
              <a:rPr lang="ru-RU" sz="80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мало </a:t>
            </a:r>
            <a:r>
              <a:rPr lang="ru-RU" sz="80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схоластичнїй</a:t>
            </a:r>
            <a:r>
              <a:rPr lang="ru-RU" sz="80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характер.</a:t>
            </a:r>
          </a:p>
          <a:p>
            <a:pPr>
              <a:buNone/>
            </a:pPr>
            <a:r>
              <a:rPr lang="ru-RU" sz="7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Схоластика — </a:t>
            </a:r>
            <a:r>
              <a:rPr lang="ru-RU" sz="80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8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тип </a:t>
            </a:r>
            <a:r>
              <a:rPr lang="ru-RU" sz="80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релігійної</a:t>
            </a:r>
            <a:r>
              <a:rPr lang="ru-RU" sz="8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80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філософії</a:t>
            </a:r>
            <a:r>
              <a:rPr lang="ru-RU" sz="8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для </a:t>
            </a:r>
            <a:r>
              <a:rPr lang="ru-RU" sz="80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якого</a:t>
            </a:r>
            <a:r>
              <a:rPr lang="ru-RU" sz="8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80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характерне</a:t>
            </a:r>
            <a:r>
              <a:rPr lang="ru-RU" sz="8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80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принципове</a:t>
            </a:r>
            <a:r>
              <a:rPr lang="ru-RU" sz="8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80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панування</a:t>
            </a:r>
            <a:r>
              <a:rPr lang="ru-RU" sz="8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80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теології</a:t>
            </a:r>
            <a:r>
              <a:rPr lang="ru-RU" sz="8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над </a:t>
            </a:r>
            <a:r>
              <a:rPr lang="ru-RU" sz="80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усіма</a:t>
            </a:r>
            <a:r>
              <a:rPr lang="ru-RU" sz="8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80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іншими</a:t>
            </a:r>
            <a:r>
              <a:rPr lang="ru-RU" sz="8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формами </a:t>
            </a:r>
            <a:r>
              <a:rPr lang="ru-RU" sz="80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пізнання</a:t>
            </a:r>
            <a:r>
              <a:rPr lang="ru-RU" sz="8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80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знання</a:t>
            </a:r>
            <a:r>
              <a:rPr lang="ru-RU" sz="8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Місце для тексту 5">
            <a:extLst>
              <a:ext uri="{FF2B5EF4-FFF2-40B4-BE49-F238E27FC236}">
                <a16:creationId xmlns:a16="http://schemas.microsoft.com/office/drawing/2014/main" id="{65161E47-13AA-4DB3-814D-9FB83944D5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075911" y="6858000"/>
            <a:ext cx="271953" cy="651138"/>
          </a:xfrm>
        </p:spPr>
        <p:txBody>
          <a:bodyPr/>
          <a:lstStyle/>
          <a:p>
            <a:endParaRPr lang="uk-UA" dirty="0"/>
          </a:p>
        </p:txBody>
      </p:sp>
      <p:pic>
        <p:nvPicPr>
          <p:cNvPr id="6146" name="Picture 2" descr="➤ Львів. Латинська катедра Цікаві місця • Пам'ятки • Що подивитись у Львів.  Латинська катедра?">
            <a:extLst>
              <a:ext uri="{FF2B5EF4-FFF2-40B4-BE49-F238E27FC236}">
                <a16:creationId xmlns:a16="http://schemas.microsoft.com/office/drawing/2014/main" id="{C3A5B112-275E-47FA-AF52-0CBB0097E7F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71"/>
          <a:stretch/>
        </p:blipFill>
        <p:spPr bwMode="auto">
          <a:xfrm>
            <a:off x="31556" y="5082118"/>
            <a:ext cx="3037140" cy="1775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Й. Свобода. Латинська катедра">
            <a:hlinkClick r:id="rId3"/>
            <a:extLst>
              <a:ext uri="{FF2B5EF4-FFF2-40B4-BE49-F238E27FC236}">
                <a16:creationId xmlns:a16="http://schemas.microsoft.com/office/drawing/2014/main" id="{4D8EC9F9-A054-4B01-A0E9-A79CDEFDDBD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46" t="1292" r="2042" b="-1292"/>
          <a:stretch/>
        </p:blipFill>
        <p:spPr bwMode="auto">
          <a:xfrm>
            <a:off x="31556" y="-29216"/>
            <a:ext cx="3037140" cy="5303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wheel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1A3F4CA0-A090-4ED9-8A5F-0E43CC2895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101577" y="188640"/>
            <a:ext cx="5878712" cy="4032448"/>
          </a:xfrm>
        </p:spPr>
        <p:txBody>
          <a:bodyPr>
            <a:noAutofit/>
          </a:bodyPr>
          <a:lstStyle/>
          <a:p>
            <a:pPr lvl="2"/>
            <a:r>
              <a:rPr lang="ru-RU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Острозька</a:t>
            </a: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вища</a:t>
            </a: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школа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заснована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близько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1576 р.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відомим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діячем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меценатом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української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культури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князем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Костянтином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Острозьким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Сучасники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називали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її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тримовним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ліцеєм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»,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бо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навчали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ній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трьох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мов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4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грецької</a:t>
            </a:r>
            <a:r>
              <a:rPr lang="ru-RU" sz="24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церковно-</a:t>
            </a:r>
            <a:r>
              <a:rPr lang="ru-RU" sz="24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слов'янської</a:t>
            </a:r>
            <a:r>
              <a:rPr lang="ru-RU" sz="24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й </a:t>
            </a:r>
            <a:r>
              <a:rPr lang="ru-RU" sz="24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латинської</a:t>
            </a:r>
            <a:r>
              <a:rPr lang="ru-RU" sz="24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lvl="2"/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ще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- «Греко-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слов'янською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Академією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».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Острозька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школа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згуртувала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навколо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себе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відомих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на той час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діячів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культури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Письменник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Герасим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Смотрицький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став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її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ректором.</a:t>
            </a:r>
          </a:p>
        </p:txBody>
      </p:sp>
      <p:sp>
        <p:nvSpPr>
          <p:cNvPr id="6" name="Місце для тексту 5">
            <a:extLst>
              <a:ext uri="{FF2B5EF4-FFF2-40B4-BE49-F238E27FC236}">
                <a16:creationId xmlns:a16="http://schemas.microsoft.com/office/drawing/2014/main" id="{0BD39F5B-C5F7-4C50-8CCE-9EA7DCAC5D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-252536" y="6237312"/>
            <a:ext cx="72008" cy="1809231"/>
          </a:xfrm>
        </p:spPr>
        <p:txBody>
          <a:bodyPr/>
          <a:lstStyle/>
          <a:p>
            <a:endParaRPr lang="uk-UA" dirty="0"/>
          </a:p>
        </p:txBody>
      </p:sp>
      <p:pic>
        <p:nvPicPr>
          <p:cNvPr id="5" name="Рисунок 4" descr="Ostroh_Academ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2080" y="4221088"/>
            <a:ext cx="3403447" cy="25525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6" name="Picture 2" descr="Заснування Острозької академії – 100 знакових подій в історії України">
            <a:extLst>
              <a:ext uri="{FF2B5EF4-FFF2-40B4-BE49-F238E27FC236}">
                <a16:creationId xmlns:a16="http://schemas.microsoft.com/office/drawing/2014/main" id="{5C120617-5752-4B2C-B7BA-D231F4BD04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69" y="4221088"/>
            <a:ext cx="4537931" cy="2552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Острозький Костянтин Іванович — Вікіпедія">
            <a:extLst>
              <a:ext uri="{FF2B5EF4-FFF2-40B4-BE49-F238E27FC236}">
                <a16:creationId xmlns:a16="http://schemas.microsoft.com/office/drawing/2014/main" id="{8B5E1DA3-6C36-4CBC-A19B-D8A0A57D6E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78" y="168112"/>
            <a:ext cx="2758676" cy="3382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wheel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045012CB-203D-4A58-BD8F-8AB71D5FAB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1"/>
            <a:ext cx="2203648" cy="116631"/>
          </a:xfrm>
        </p:spPr>
        <p:txBody>
          <a:bodyPr>
            <a:normAutofit fontScale="90000"/>
          </a:bodyPr>
          <a:lstStyle/>
          <a:p>
            <a:endParaRPr lang="uk-UA" dirty="0"/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460237" y="153162"/>
            <a:ext cx="5009393" cy="583615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	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Важливим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осередком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освіти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наукових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знань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Україні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була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Київська</a:t>
            </a:r>
            <a:r>
              <a:rPr lang="ru-RU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колегія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, яка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утворилася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в 1632 р.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внаслідок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об'єднання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Київської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Лаврської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братських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шкіл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Петром Могилою. </a:t>
            </a:r>
          </a:p>
          <a:p>
            <a:pPr>
              <a:buNone/>
            </a:pP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		За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своєю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структурою вона мала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сім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класів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. За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рівнем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викладання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глибиною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наукових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знань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їх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отримували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учні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Київська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колегія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була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близькою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західноєвропейських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університетів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6" name="Місце для тексту 5">
            <a:extLst>
              <a:ext uri="{FF2B5EF4-FFF2-40B4-BE49-F238E27FC236}">
                <a16:creationId xmlns:a16="http://schemas.microsoft.com/office/drawing/2014/main" id="{2FFE869B-67B3-4F40-BAF5-7554E74F92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-2776631" y="49066"/>
            <a:ext cx="1521854" cy="3195786"/>
          </a:xfrm>
        </p:spPr>
        <p:txBody>
          <a:bodyPr/>
          <a:lstStyle/>
          <a:p>
            <a:endParaRPr lang="uk-UA" dirty="0"/>
          </a:p>
        </p:txBody>
      </p:sp>
      <p:pic>
        <p:nvPicPr>
          <p:cNvPr id="5" name="Рисунок 4" descr="km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3848" y="3434186"/>
            <a:ext cx="5750760" cy="3019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4" name="Picture 2" descr="Презентація на тему &quot;Києво-Могилянська академія&quot; | Презентація. Історія  України">
            <a:hlinkClick r:id="rId3"/>
            <a:extLst>
              <a:ext uri="{FF2B5EF4-FFF2-40B4-BE49-F238E27FC236}">
                <a16:creationId xmlns:a16="http://schemas.microsoft.com/office/drawing/2014/main" id="{2BB88B1E-4422-455A-BD2F-13189447DD4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88" r="7508"/>
          <a:stretch/>
        </p:blipFill>
        <p:spPr bwMode="auto">
          <a:xfrm>
            <a:off x="97536" y="4005064"/>
            <a:ext cx="2889534" cy="20882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076" name="Picture 4" descr="Києво-Братський монастир — Вікіпедія">
            <a:hlinkClick r:id="rId5"/>
            <a:extLst>
              <a:ext uri="{FF2B5EF4-FFF2-40B4-BE49-F238E27FC236}">
                <a16:creationId xmlns:a16="http://schemas.microsoft.com/office/drawing/2014/main" id="{849FB17C-6FFA-4C1F-A7CE-876AC4FAA2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41" y="124765"/>
            <a:ext cx="2862918" cy="35417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  <p:transition spd="med">
    <p:wheel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Презентація на тему &quot;Діячі культури козацької доби. Могила Петро&quot;">
            <a:extLst>
              <a:ext uri="{FF2B5EF4-FFF2-40B4-BE49-F238E27FC236}">
                <a16:creationId xmlns:a16="http://schemas.microsoft.com/office/drawing/2014/main" id="{C70B8DD1-CF2B-4F2F-AFD2-2A0F944ABBC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48"/>
          <a:stretch/>
        </p:blipFill>
        <p:spPr bwMode="auto">
          <a:xfrm>
            <a:off x="395536" y="116633"/>
            <a:ext cx="8352928" cy="60486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3419195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C21363-0292-4C98-9CC1-7E79D551B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23728" y="594359"/>
            <a:ext cx="619472" cy="242353"/>
          </a:xfrm>
        </p:spPr>
        <p:txBody>
          <a:bodyPr>
            <a:normAutofit fontScale="90000"/>
          </a:bodyPr>
          <a:lstStyle/>
          <a:p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63888" y="188640"/>
            <a:ext cx="5400600" cy="3500505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uk-UA" sz="2800" dirty="0"/>
              <a:t>    </a:t>
            </a:r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Освіта і шкільництво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Україні тісно пов'язані з розвитком друкарської справи.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Точна дата початку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книгодрукування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українських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землях нам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невідома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Дослідники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тривалий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час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дотримувались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думки,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першою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друкованою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книгою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«Апостол»,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виданий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Львові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Іваном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Федоровим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1574 р.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7" name="Місце для тексту 6">
            <a:extLst>
              <a:ext uri="{FF2B5EF4-FFF2-40B4-BE49-F238E27FC236}">
                <a16:creationId xmlns:a16="http://schemas.microsoft.com/office/drawing/2014/main" id="{8E7CE645-B9FE-4D9A-BD7F-BA350F5203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-2812422" y="6836708"/>
            <a:ext cx="1168533" cy="335237"/>
          </a:xfrm>
        </p:spPr>
        <p:txBody>
          <a:bodyPr/>
          <a:lstStyle/>
          <a:p>
            <a:endParaRPr lang="uk-UA" dirty="0"/>
          </a:p>
        </p:txBody>
      </p:sp>
      <p:pic>
        <p:nvPicPr>
          <p:cNvPr id="4098" name="Picture 2" descr="Друкар Іван Федоров (Федорович) – засновник першої постійної друкарні у Львові. Сучасний портрет">
            <a:hlinkClick r:id="rId2"/>
            <a:extLst>
              <a:ext uri="{FF2B5EF4-FFF2-40B4-BE49-F238E27FC236}">
                <a16:creationId xmlns:a16="http://schemas.microsoft.com/office/drawing/2014/main" id="{3C67E764-0F29-40D9-9065-C09D9338FB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06"/>
            <a:ext cx="3457293" cy="4697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«Апостол» – книжка, віддрукована Іваном Федоровим">
            <a:extLst>
              <a:ext uri="{FF2B5EF4-FFF2-40B4-BE49-F238E27FC236}">
                <a16:creationId xmlns:a16="http://schemas.microsoft.com/office/drawing/2014/main" id="{90E2A0DC-FA96-47DD-8917-7D522AEC5D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689145"/>
            <a:ext cx="4477683" cy="3075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Середньовічна друкарня. Малюнок">
            <a:extLst>
              <a:ext uri="{FF2B5EF4-FFF2-40B4-BE49-F238E27FC236}">
                <a16:creationId xmlns:a16="http://schemas.microsoft.com/office/drawing/2014/main" id="{3CB8101C-02F9-4815-8CD9-31FAE9B7ED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4772770"/>
            <a:ext cx="3744416" cy="2082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wheel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B598A5-55F8-4541-9924-CD71D1C9B71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46175" y="287338"/>
            <a:ext cx="6594177" cy="549275"/>
          </a:xfrm>
        </p:spPr>
        <p:txBody>
          <a:bodyPr>
            <a:normAutofit fontScale="90000"/>
          </a:bodyPr>
          <a:lstStyle/>
          <a:p>
            <a:r>
              <a:rPr lang="uk-UA" dirty="0"/>
              <a:t>     </a:t>
            </a:r>
            <a:r>
              <a:rPr lang="uk-UA" b="1" dirty="0">
                <a:solidFill>
                  <a:schemeClr val="accent1">
                    <a:lumMod val="75000"/>
                  </a:schemeClr>
                </a:solidFill>
              </a:rPr>
              <a:t>Література та джерела </a:t>
            </a:r>
          </a:p>
        </p:txBody>
      </p:sp>
      <p:sp>
        <p:nvSpPr>
          <p:cNvPr id="3" name="Прямокутник 2">
            <a:extLst>
              <a:ext uri="{FF2B5EF4-FFF2-40B4-BE49-F238E27FC236}">
                <a16:creationId xmlns:a16="http://schemas.microsoft.com/office/drawing/2014/main" id="{47B33CFA-592B-4871-91A3-FCBB1AE09D4B}"/>
              </a:ext>
            </a:extLst>
          </p:cNvPr>
          <p:cNvSpPr/>
          <p:nvPr/>
        </p:nvSpPr>
        <p:spPr>
          <a:xfrm>
            <a:off x="395536" y="836613"/>
            <a:ext cx="7056784" cy="63094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uk-UA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Війтович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Г.В. Культурологія: Навчально-методичний посібник. – НМЦ, 2008. – С. 177–188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Войтович Л. Князівські династії Східної Європи (кінець IX – початок XVI ст.): склад, суспільна і політична роль. Історико-генеалогічне дослідження. Львів : Інститут українознавства ім. І. Крип’якевича, 2000. 649 с.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6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Овсійчук В. А. </a:t>
            </a:r>
            <a:r>
              <a:rPr lang="ru-RU" sz="16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Українське</a:t>
            </a:r>
            <a:r>
              <a:rPr lang="ru-RU" sz="16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мистецтво</a:t>
            </a:r>
            <a:r>
              <a:rPr lang="ru-RU" sz="16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другої</a:t>
            </a:r>
            <a:r>
              <a:rPr lang="ru-RU" sz="16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половини</a:t>
            </a:r>
            <a:r>
              <a:rPr lang="ru-RU" sz="16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XVI 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sz="16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першої</a:t>
            </a:r>
            <a:r>
              <a:rPr lang="ru-RU" sz="16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половини</a:t>
            </a:r>
            <a:r>
              <a:rPr lang="ru-RU" sz="16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XVII ст. 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sz="16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Київ</a:t>
            </a:r>
            <a:r>
              <a:rPr lang="ru-RU" sz="16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ru-RU" sz="16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Наукова</a:t>
            </a:r>
            <a:r>
              <a:rPr lang="ru-RU" sz="16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думка, 1985. 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6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184 с.</a:t>
            </a:r>
          </a:p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Войтович Л. Княжа доба: портрети еліти / Режим доступу : </a:t>
            </a:r>
            <a:r>
              <a:rPr lang="uk-UA" sz="16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https://shron2.chtyvo.org.ua/Voitovych_Leontii/Kniazha_doba_portrety_elity.pdf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(останній перегляд 07.04. 2023)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Культурні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традиції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українського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Ренесансу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(XV-перша половина XVII ст.).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Олельковецький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ренесанс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/ 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Режим доступу: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uk-UA" sz="16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https://wikipage.com.ua/1x12d1.html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(останній перегляд 06.01.23)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uk-UA" sz="16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Климова Л. Художня культура : Підручник для 10 </a:t>
            </a:r>
            <a:r>
              <a:rPr lang="uk-UA" sz="16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</a:t>
            </a:r>
            <a:r>
              <a:rPr lang="uk-UA" sz="16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./ Режим доступу:  </a:t>
            </a:r>
            <a:r>
              <a:rPr lang="en-IE" sz="16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https://portfel.info/pidruchnyky/10-klas/khudozhnja-kultura-10/klimova-2010-rik/</a:t>
            </a:r>
            <a:endParaRPr lang="uk-UA" sz="1600" dirty="0">
              <a:solidFill>
                <a:srgbClr val="22222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Савчук О</a:t>
            </a:r>
            <a:r>
              <a:rPr lang="uk-UA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Поет-гуманіст Павло Русин з Кросна // Європейське Відродження та </a:t>
            </a:r>
            <a:r>
              <a:rPr lang="uk-UA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літ-ра </a:t>
            </a:r>
            <a:r>
              <a:rPr lang="en-IE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XIV 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en-IE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XVIII 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ст. – К., 1993; 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Литвинов В.</a:t>
            </a:r>
            <a:r>
              <a:rPr lang="uk-UA" sz="1600" i="1" dirty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 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Ренесансний гуманізм в Україні (ідеї гуманізму епохи Відродження в </a:t>
            </a:r>
            <a:r>
              <a:rPr lang="uk-UA" sz="1600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укр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. філософії </a:t>
            </a:r>
            <a:r>
              <a:rPr lang="en-IE" sz="1600" dirty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XV 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IE" sz="1600" dirty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XVII 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ст.). 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 К., 2000.</a:t>
            </a:r>
            <a:endParaRPr lang="uk-UA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sz="1600" dirty="0"/>
          </a:p>
          <a:p>
            <a:br>
              <a:rPr lang="uk-UA" dirty="0"/>
            </a:br>
            <a:endParaRPr lang="uk-UA" sz="1600" dirty="0">
              <a:solidFill>
                <a:srgbClr val="22222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solidFill>
                <a:srgbClr val="22222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solidFill>
                <a:srgbClr val="222222"/>
              </a:solidFill>
              <a:latin typeface="Verdana" panose="020B0604030504040204" pitchFamily="34" charset="0"/>
            </a:endParaRPr>
          </a:p>
        </p:txBody>
      </p:sp>
      <p:pic>
        <p:nvPicPr>
          <p:cNvPr id="2052" name="Picture 4" descr="Обкладинка підручника 10 клас Художня культура Климова 2010 рік">
            <a:extLst>
              <a:ext uri="{FF2B5EF4-FFF2-40B4-BE49-F238E27FC236}">
                <a16:creationId xmlns:a16="http://schemas.microsoft.com/office/drawing/2014/main" id="{EE5A48BE-2C78-4A91-92CA-75A7519253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3660907"/>
            <a:ext cx="1857591" cy="2627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65281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008751" y="332656"/>
            <a:ext cx="4955737" cy="5472608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uk-UA" dirty="0"/>
              <a:t>    	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Характерними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ознаками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української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Відродження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було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поширення</a:t>
            </a: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ідей</a:t>
            </a: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гуманізму</a:t>
            </a: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яскраво</a:t>
            </a: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виражений</a:t>
            </a: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антропоцентризм </a:t>
            </a:r>
            <a:r>
              <a:rPr lang="ru-RU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ренесансного</a:t>
            </a: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мислення</a:t>
            </a: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утверджувало</a:t>
            </a: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велич</a:t>
            </a: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винятковість</a:t>
            </a: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земної</a:t>
            </a: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людини</a:t>
            </a: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пробуджувало</a:t>
            </a: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інтерес</a:t>
            </a: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людських</a:t>
            </a: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цінностей</a:t>
            </a: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Найбільш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яскраво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проявилося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українській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літературі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яка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творилася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латинською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мовою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dirty="0"/>
          </a:p>
        </p:txBody>
      </p:sp>
      <p:sp>
        <p:nvSpPr>
          <p:cNvPr id="7" name="Місце для тексту 6">
            <a:extLst>
              <a:ext uri="{FF2B5EF4-FFF2-40B4-BE49-F238E27FC236}">
                <a16:creationId xmlns:a16="http://schemas.microsoft.com/office/drawing/2014/main" id="{67B57513-6182-4EDA-88D0-4E4C2C6D2C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79512" y="116632"/>
            <a:ext cx="2563688" cy="6188572"/>
          </a:xfrm>
        </p:spPr>
        <p:txBody>
          <a:bodyPr/>
          <a:lstStyle/>
          <a:p>
            <a:endParaRPr lang="uk-UA" dirty="0"/>
          </a:p>
        </p:txBody>
      </p:sp>
      <p:pic>
        <p:nvPicPr>
          <p:cNvPr id="5" name="Рисунок 4" descr="Створення_Острозької_Біблії._Україна._1581_рік.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16" y="3789040"/>
            <a:ext cx="4068941" cy="28380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337" y="142340"/>
            <a:ext cx="2654766" cy="3641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wheel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827584" y="179960"/>
            <a:ext cx="7992888" cy="1592856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dirty="0"/>
              <a:t>   </a:t>
            </a:r>
            <a:r>
              <a:rPr lang="ru-RU" sz="2800" dirty="0">
                <a:solidFill>
                  <a:schemeClr val="accent2"/>
                </a:solidFill>
              </a:rPr>
              <a:t>Основоположниками </a:t>
            </a:r>
            <a:r>
              <a:rPr lang="ru-RU" sz="2800" dirty="0" err="1">
                <a:solidFill>
                  <a:schemeClr val="accent2"/>
                </a:solidFill>
              </a:rPr>
              <a:t>гуманістичної</a:t>
            </a:r>
            <a:r>
              <a:rPr lang="ru-RU" sz="2800" dirty="0">
                <a:solidFill>
                  <a:schemeClr val="accent2"/>
                </a:solidFill>
              </a:rPr>
              <a:t> </a:t>
            </a:r>
            <a:r>
              <a:rPr lang="ru-RU" sz="2800" dirty="0" err="1">
                <a:solidFill>
                  <a:schemeClr val="accent2"/>
                </a:solidFill>
              </a:rPr>
              <a:t>культури</a:t>
            </a:r>
            <a:r>
              <a:rPr lang="ru-RU" sz="2800" dirty="0">
                <a:solidFill>
                  <a:schemeClr val="accent2"/>
                </a:solidFill>
              </a:rPr>
              <a:t> в </a:t>
            </a:r>
            <a:r>
              <a:rPr lang="ru-RU" sz="2800" dirty="0" err="1">
                <a:solidFill>
                  <a:schemeClr val="accent2"/>
                </a:solidFill>
              </a:rPr>
              <a:t>Україні</a:t>
            </a:r>
            <a:r>
              <a:rPr lang="ru-RU" sz="2800" dirty="0">
                <a:solidFill>
                  <a:schemeClr val="accent2"/>
                </a:solidFill>
              </a:rPr>
              <a:t> у </a:t>
            </a:r>
            <a:r>
              <a:rPr lang="en-US" sz="2800" dirty="0">
                <a:solidFill>
                  <a:schemeClr val="accent2"/>
                </a:solidFill>
              </a:rPr>
              <a:t>XV</a:t>
            </a:r>
            <a:r>
              <a:rPr lang="ru-RU" sz="2800" dirty="0">
                <a:solidFill>
                  <a:schemeClr val="accent2"/>
                </a:solidFill>
              </a:rPr>
              <a:t>—</a:t>
            </a:r>
            <a:r>
              <a:rPr lang="en-US" sz="2800" dirty="0">
                <a:solidFill>
                  <a:schemeClr val="accent2"/>
                </a:solidFill>
              </a:rPr>
              <a:t>XVI</a:t>
            </a:r>
            <a:r>
              <a:rPr lang="ru-RU" sz="2800" dirty="0">
                <a:solidFill>
                  <a:schemeClr val="accent2"/>
                </a:solidFill>
              </a:rPr>
              <a:t> ст. </a:t>
            </a:r>
            <a:r>
              <a:rPr lang="ru-RU" sz="2800" dirty="0" err="1">
                <a:solidFill>
                  <a:schemeClr val="accent2"/>
                </a:solidFill>
              </a:rPr>
              <a:t>слід</a:t>
            </a:r>
            <a:r>
              <a:rPr lang="ru-RU" sz="2800" dirty="0">
                <a:solidFill>
                  <a:schemeClr val="accent2"/>
                </a:solidFill>
              </a:rPr>
              <a:t> </a:t>
            </a:r>
            <a:r>
              <a:rPr lang="ru-RU" sz="2800" dirty="0" err="1">
                <a:solidFill>
                  <a:schemeClr val="accent2"/>
                </a:solidFill>
              </a:rPr>
              <a:t>вважати</a:t>
            </a:r>
            <a:r>
              <a:rPr lang="ru-RU" sz="2800" dirty="0">
                <a:solidFill>
                  <a:schemeClr val="accent2"/>
                </a:solidFill>
              </a:rPr>
              <a:t> таких </a:t>
            </a:r>
            <a:r>
              <a:rPr lang="ru-RU" sz="2800" dirty="0" err="1">
                <a:solidFill>
                  <a:schemeClr val="accent2"/>
                </a:solidFill>
              </a:rPr>
              <a:t>діячів</a:t>
            </a:r>
            <a:r>
              <a:rPr lang="ru-RU" sz="2800" dirty="0">
                <a:solidFill>
                  <a:schemeClr val="accent2"/>
                </a:solidFill>
              </a:rPr>
              <a:t> </a:t>
            </a:r>
            <a:r>
              <a:rPr lang="ru-RU" sz="2800" dirty="0" err="1">
                <a:solidFill>
                  <a:schemeClr val="accent2"/>
                </a:solidFill>
              </a:rPr>
              <a:t>і</a:t>
            </a:r>
            <a:r>
              <a:rPr lang="ru-RU" sz="2800" dirty="0">
                <a:solidFill>
                  <a:schemeClr val="accent2"/>
                </a:solidFill>
              </a:rPr>
              <a:t> </a:t>
            </a:r>
            <a:r>
              <a:rPr lang="ru-RU" sz="2800" dirty="0" err="1">
                <a:solidFill>
                  <a:schemeClr val="accent2"/>
                </a:solidFill>
              </a:rPr>
              <a:t>вчених</a:t>
            </a:r>
            <a:r>
              <a:rPr lang="ru-RU" sz="2800" dirty="0">
                <a:solidFill>
                  <a:schemeClr val="accent2"/>
                </a:solidFill>
              </a:rPr>
              <a:t>, як </a:t>
            </a:r>
            <a:r>
              <a:rPr lang="ru-RU" sz="2800" dirty="0" err="1">
                <a:solidFill>
                  <a:schemeClr val="accent2"/>
                </a:solidFill>
              </a:rPr>
              <a:t>Юрій</a:t>
            </a:r>
            <a:r>
              <a:rPr lang="ru-RU" sz="2800" dirty="0">
                <a:solidFill>
                  <a:schemeClr val="accent2"/>
                </a:solidFill>
              </a:rPr>
              <a:t> </a:t>
            </a:r>
            <a:r>
              <a:rPr lang="ru-RU" sz="2800" dirty="0" err="1">
                <a:solidFill>
                  <a:schemeClr val="accent2"/>
                </a:solidFill>
              </a:rPr>
              <a:t>Дрогобич</a:t>
            </a:r>
            <a:r>
              <a:rPr lang="ru-RU" sz="2800" dirty="0">
                <a:solidFill>
                  <a:schemeClr val="accent2"/>
                </a:solidFill>
              </a:rPr>
              <a:t>, </a:t>
            </a:r>
            <a:r>
              <a:rPr lang="ru-RU" sz="2800" dirty="0" err="1">
                <a:solidFill>
                  <a:schemeClr val="accent2"/>
                </a:solidFill>
              </a:rPr>
              <a:t>Павло</a:t>
            </a:r>
            <a:r>
              <a:rPr lang="ru-RU" sz="2800" dirty="0">
                <a:solidFill>
                  <a:schemeClr val="accent2"/>
                </a:solidFill>
              </a:rPr>
              <a:t> Русин </a:t>
            </a:r>
            <a:r>
              <a:rPr lang="ru-RU" sz="2800" dirty="0" err="1">
                <a:solidFill>
                  <a:schemeClr val="accent2"/>
                </a:solidFill>
              </a:rPr>
              <a:t>із</a:t>
            </a:r>
            <a:r>
              <a:rPr lang="ru-RU" sz="2800" dirty="0">
                <a:solidFill>
                  <a:schemeClr val="accent2"/>
                </a:solidFill>
              </a:rPr>
              <a:t> Кросна, Лукаш </a:t>
            </a:r>
            <a:r>
              <a:rPr lang="ru-RU" sz="2800" dirty="0" err="1">
                <a:solidFill>
                  <a:schemeClr val="accent2"/>
                </a:solidFill>
              </a:rPr>
              <a:t>з</a:t>
            </a:r>
            <a:r>
              <a:rPr lang="ru-RU" sz="2800" dirty="0">
                <a:solidFill>
                  <a:schemeClr val="accent2"/>
                </a:solidFill>
              </a:rPr>
              <a:t> Нового </a:t>
            </a:r>
            <a:r>
              <a:rPr lang="ru-RU" sz="2800" dirty="0" err="1">
                <a:solidFill>
                  <a:schemeClr val="accent2"/>
                </a:solidFill>
              </a:rPr>
              <a:t>Мяста</a:t>
            </a:r>
            <a:r>
              <a:rPr lang="ru-RU" sz="2800" dirty="0">
                <a:solidFill>
                  <a:schemeClr val="accent2"/>
                </a:solidFill>
              </a:rPr>
              <a:t>, </a:t>
            </a:r>
            <a:r>
              <a:rPr lang="ru-RU" sz="2800" dirty="0" err="1">
                <a:solidFill>
                  <a:schemeClr val="accent2"/>
                </a:solidFill>
              </a:rPr>
              <a:t>Станіслав</a:t>
            </a:r>
            <a:r>
              <a:rPr lang="ru-RU" sz="2800" dirty="0">
                <a:solidFill>
                  <a:schemeClr val="accent2"/>
                </a:solidFill>
              </a:rPr>
              <a:t> </a:t>
            </a:r>
            <a:r>
              <a:rPr lang="ru-RU" sz="2800" dirty="0" err="1">
                <a:solidFill>
                  <a:schemeClr val="accent2"/>
                </a:solidFill>
              </a:rPr>
              <a:t>Оріховський</a:t>
            </a:r>
            <a:r>
              <a:rPr lang="ru-RU" sz="2800" dirty="0">
                <a:solidFill>
                  <a:schemeClr val="accent2"/>
                </a:solidFill>
              </a:rPr>
              <a:t> </a:t>
            </a:r>
          </a:p>
        </p:txBody>
      </p:sp>
      <p:pic>
        <p:nvPicPr>
          <p:cNvPr id="2050" name="Picture 2" descr="http://onlinetribune.info/wp-content/uploads/2018/09/11-%D0%A3%D1%87%D0%B5%D0%BD%D0%BD%D1%8B%D0%B5.jpg">
            <a:extLst>
              <a:ext uri="{FF2B5EF4-FFF2-40B4-BE49-F238E27FC236}">
                <a16:creationId xmlns:a16="http://schemas.microsoft.com/office/drawing/2014/main" id="{F42DCA2B-D6F1-4762-989E-9AB6866F79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5676" y="1772816"/>
            <a:ext cx="6336704" cy="454518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wheel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73B553-3E51-4DA2-8FC7-AE6B29A8A1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32" y="594359"/>
            <a:ext cx="1483568" cy="137161"/>
          </a:xfrm>
        </p:spPr>
        <p:txBody>
          <a:bodyPr>
            <a:normAutofit fontScale="90000"/>
          </a:bodyPr>
          <a:lstStyle/>
          <a:p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460237" y="116632"/>
            <a:ext cx="5432243" cy="640871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uk-UA" dirty="0"/>
              <a:t>    	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Найвизначнішою постаттю в східнослов'янській культурі 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доби Відродження був Станіслав Оріховський — Роксолан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	Твори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Станіслава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Оріховського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були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добре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відомі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лише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але й за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межами,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читали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Італії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Іспанії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Франції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Німеччині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Не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випадково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Західній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Європі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називали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українським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Демосфеном» та «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сучасним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Ціцероном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». 	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Твори написані переважно латиною. 	Найважливіші з них — "Про турецьку загрозу" (дві промови, видані в Кракові, 1543, 1544), "Про целібат" (Краків, 1547). "Напучення польському королеві Сигізмунду Августу" (у двох редакціях — 1543 і 1548 рр.), "Літопис", "Промова на похоронах Сигізмунда І" (Венеція, 1548). Остання була включена до антології "Промови славетних мужів", виданої 1559 р. у Венеції Павлом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Мануцієм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(перевидавалася згодом у Парижі (1566), Венеції (1568) та Кельні (1569, 1586). Становлять інтерес і дрібніші твори О.-Р. — діалоги, памфлети, промови, листи. Деякі з праць, зокрема - "Про природне право", "Відступництво Риму", не збереглись.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A2C1AB5C-3934-4B5A-B102-48CA1C5C97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42900" y="4221088"/>
            <a:ext cx="2068860" cy="2084116"/>
          </a:xfrm>
        </p:spPr>
        <p:txBody>
          <a:bodyPr/>
          <a:lstStyle/>
          <a:p>
            <a:endParaRPr lang="uk-UA" dirty="0"/>
          </a:p>
        </p:txBody>
      </p:sp>
      <p:pic>
        <p:nvPicPr>
          <p:cNvPr id="4" name="Рисунок 3" descr="станіслав оріховський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385" y="44624"/>
            <a:ext cx="3000334" cy="39604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6C9076F5-C599-45B0-A176-44C109C30E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8" y="4797152"/>
            <a:ext cx="3609067" cy="2025588"/>
          </a:xfrm>
          <a:prstGeom prst="rect">
            <a:avLst/>
          </a:prstGeom>
        </p:spPr>
      </p:pic>
    </p:spTree>
  </p:cSld>
  <p:clrMapOvr>
    <a:masterClrMapping/>
  </p:clrMapOvr>
  <p:transition spd="med">
    <p:wheel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>
            <a:extLst>
              <a:ext uri="{FF2B5EF4-FFF2-40B4-BE49-F238E27FC236}">
                <a16:creationId xmlns:a16="http://schemas.microsoft.com/office/drawing/2014/main" id="{7588F563-A759-4918-B7ED-DF882C96813C}"/>
              </a:ext>
            </a:extLst>
          </p:cNvPr>
          <p:cNvSpPr/>
          <p:nvPr/>
        </p:nvSpPr>
        <p:spPr>
          <a:xfrm>
            <a:off x="251520" y="404664"/>
            <a:ext cx="8712968" cy="5760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Українська культура кінця XVI – І половини XVII ст. намагалася пов'язати європейський гуманізм із середньовічними традиціями, але, враховуючи національні особливості, шукала для цього свої, властиві саме їй шляхи. </a:t>
            </a:r>
            <a:r>
              <a:rPr lang="uk-UA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Так в українській літературі ІІ половини XVI ст. з'явилися нові поетичні жанри геральдичної, чи гербової, поезії та епіграми, жанри декламації та діалогів. Нова об'єднана </a:t>
            </a:r>
            <a:r>
              <a:rPr lang="uk-UA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православно</a:t>
            </a:r>
            <a:r>
              <a:rPr lang="uk-UA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-католицька церква очолила реформаційні процеси в українських землях. </a:t>
            </a:r>
            <a:r>
              <a:rPr lang="uk-UA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 1596 р. була підписана Берестейська церковна унія, що дала початок існуванню в Україні Греко-католицької церкви.</a:t>
            </a:r>
            <a:r>
              <a:rPr lang="uk-UA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uk-UA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Розвиток полемічної літератури у ІІ половині ХVІ ст. – початку ХVІІ ст. був пов'язаний із наступом католицизму і насадженням Брестської унії 1596 р. </a:t>
            </a:r>
            <a:r>
              <a:rPr lang="uk-UA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 цей період було створено близько 140 великих полемічних творів. Важливою подією для соціально-політичного і культурного життя України став перехід на новий календарний стиль. У 1582 році папа римський Григорій ХІІІ ст. на підставі рішення </a:t>
            </a:r>
            <a:r>
              <a:rPr lang="uk-UA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Нікейського</a:t>
            </a:r>
            <a:r>
              <a:rPr lang="uk-UA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собору наказав виправити старий юліанський календар, в якому утворилася різниця обчислення між календарним та астрономічним часом, додавши 10 днів. У 1598 в Острозі вийшов відомий полемічний твір – «</a:t>
            </a:r>
            <a:r>
              <a:rPr lang="uk-UA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Апокрисис</a:t>
            </a:r>
            <a:r>
              <a:rPr lang="uk-UA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» Христофора Філарета, який виступив проти претензій папи і католиків на українсько-білоруські землі. Книга Мелетія Смотрицького «</a:t>
            </a:r>
            <a:r>
              <a:rPr lang="uk-UA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Тренос</a:t>
            </a:r>
            <a:r>
              <a:rPr lang="uk-UA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»,</a:t>
            </a:r>
            <a:r>
              <a:rPr lang="uk-UA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опублікована у 1610 р., справила сильне враження на сучасників. Автор висловлює сум через смерть князя Костянтина Острозького, засуджує Берестейську унію і католицьке духовенство. 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21021736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>
            <a:extLst>
              <a:ext uri="{FF2B5EF4-FFF2-40B4-BE49-F238E27FC236}">
                <a16:creationId xmlns:a16="http://schemas.microsoft.com/office/drawing/2014/main" id="{EBC42284-563F-4702-A76D-FBE61AD6D453}"/>
              </a:ext>
            </a:extLst>
          </p:cNvPr>
          <p:cNvSpPr/>
          <p:nvPr/>
        </p:nvSpPr>
        <p:spPr>
          <a:xfrm>
            <a:off x="323528" y="260648"/>
            <a:ext cx="8568952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	Подією для соціально-політичного і культурного життя України став </a:t>
            </a:r>
            <a:r>
              <a:rPr lang="uk-UA" sz="20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перехід на новий календарний стиль</a:t>
            </a:r>
            <a:r>
              <a:rPr lang="uk-UA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У 1582 році папа римський Григорій ХІІІ ст. на підставі рішення </a:t>
            </a:r>
            <a:r>
              <a:rPr lang="uk-UA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Нікейського</a:t>
            </a:r>
            <a:r>
              <a:rPr lang="uk-UA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собору наказав виправити старий юліанський календар, в якому утворилася різниця обчислення між календарним та астрономічним часом, додавши 10 днів. </a:t>
            </a:r>
          </a:p>
          <a:p>
            <a:r>
              <a:rPr lang="uk-UA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	У 1598 в Острозі вийшов </a:t>
            </a:r>
            <a:r>
              <a:rPr lang="uk-UA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відомий полемічний твір – «</a:t>
            </a:r>
            <a:r>
              <a:rPr lang="uk-UA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Апокрисис</a:t>
            </a:r>
            <a:r>
              <a:rPr lang="uk-UA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» Христофора Філарета</a:t>
            </a:r>
            <a:r>
              <a:rPr lang="uk-UA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який виступив проти претензій папи і католиків на українсько-білоруські землі. 	Книга Мелетія Смотрицького «</a:t>
            </a:r>
            <a:r>
              <a:rPr lang="uk-UA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Тренос</a:t>
            </a:r>
            <a:r>
              <a:rPr lang="uk-UA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»,</a:t>
            </a:r>
            <a:r>
              <a:rPr lang="uk-UA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опублікована у 1610 р., справила сильне враження на сучасників. Автор висловлює сум через смерть князя Костянтина Острозького, засуджує Берестейську унію і католицьке духовенство. </a:t>
            </a:r>
            <a:endParaRPr lang="uk-UA" sz="2000" dirty="0"/>
          </a:p>
        </p:txBody>
      </p:sp>
      <p:pic>
        <p:nvPicPr>
          <p:cNvPr id="5122" name="Picture 2" descr="https://tureligious.com.ua/wp-content/uploads/2020/12/ss.jpg">
            <a:extLst>
              <a:ext uri="{FF2B5EF4-FFF2-40B4-BE49-F238E27FC236}">
                <a16:creationId xmlns:a16="http://schemas.microsoft.com/office/drawing/2014/main" id="{F4C61668-0832-445A-9890-7D9FF42965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3716488"/>
            <a:ext cx="5112568" cy="2562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199911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1293813" y="404813"/>
            <a:ext cx="7850187" cy="839787"/>
          </a:xfrm>
        </p:spPr>
        <p:txBody>
          <a:bodyPr>
            <a:normAutofit fontScale="25000" lnSpcReduction="20000"/>
          </a:bodyPr>
          <a:lstStyle/>
          <a:p>
            <a:pPr algn="ctr">
              <a:buNone/>
            </a:pPr>
            <a:r>
              <a:rPr lang="ru-RU" dirty="0"/>
              <a:t>   	</a:t>
            </a:r>
            <a:r>
              <a:rPr lang="ru-RU" sz="9600" dirty="0" err="1">
                <a:solidFill>
                  <a:schemeClr val="accent3"/>
                </a:solidFill>
              </a:rPr>
              <a:t>Наприкінці</a:t>
            </a:r>
            <a:r>
              <a:rPr lang="ru-RU" sz="9600" dirty="0">
                <a:solidFill>
                  <a:schemeClr val="accent3"/>
                </a:solidFill>
              </a:rPr>
              <a:t> </a:t>
            </a:r>
            <a:r>
              <a:rPr lang="en-US" sz="9600" dirty="0">
                <a:solidFill>
                  <a:schemeClr val="accent3"/>
                </a:solidFill>
              </a:rPr>
              <a:t>XVI</a:t>
            </a:r>
            <a:r>
              <a:rPr lang="ru-RU" sz="9600" dirty="0">
                <a:solidFill>
                  <a:schemeClr val="accent3"/>
                </a:solidFill>
              </a:rPr>
              <a:t>—початку </a:t>
            </a:r>
            <a:r>
              <a:rPr lang="en-US" sz="9600" dirty="0">
                <a:solidFill>
                  <a:schemeClr val="accent3"/>
                </a:solidFill>
              </a:rPr>
              <a:t>XVII</a:t>
            </a:r>
            <a:r>
              <a:rPr lang="ru-RU" sz="9600" dirty="0">
                <a:solidFill>
                  <a:schemeClr val="accent3"/>
                </a:solidFill>
              </a:rPr>
              <a:t> ст. в </a:t>
            </a:r>
            <a:r>
              <a:rPr lang="ru-RU" sz="9600" dirty="0" err="1">
                <a:solidFill>
                  <a:schemeClr val="accent3"/>
                </a:solidFill>
              </a:rPr>
              <a:t>Україні</a:t>
            </a:r>
            <a:r>
              <a:rPr lang="ru-RU" sz="9600" dirty="0">
                <a:solidFill>
                  <a:schemeClr val="accent3"/>
                </a:solidFill>
              </a:rPr>
              <a:t>  </a:t>
            </a:r>
            <a:r>
              <a:rPr lang="ru-RU" sz="9600" dirty="0" err="1">
                <a:solidFill>
                  <a:schemeClr val="accent3"/>
                </a:solidFill>
              </a:rPr>
              <a:t>поширилась</a:t>
            </a:r>
            <a:r>
              <a:rPr lang="ru-RU" sz="9600" dirty="0">
                <a:solidFill>
                  <a:schemeClr val="accent3"/>
                </a:solidFill>
              </a:rPr>
              <a:t> </a:t>
            </a:r>
            <a:r>
              <a:rPr lang="ru-RU" sz="9600" dirty="0" err="1">
                <a:solidFill>
                  <a:schemeClr val="accent3"/>
                </a:solidFill>
              </a:rPr>
              <a:t>полемічна</a:t>
            </a:r>
            <a:r>
              <a:rPr lang="ru-RU" sz="9600" dirty="0">
                <a:solidFill>
                  <a:schemeClr val="accent3"/>
                </a:solidFill>
              </a:rPr>
              <a:t> </a:t>
            </a:r>
            <a:r>
              <a:rPr lang="ru-RU" sz="9600" dirty="0" err="1">
                <a:solidFill>
                  <a:schemeClr val="accent3"/>
                </a:solidFill>
              </a:rPr>
              <a:t>література</a:t>
            </a:r>
            <a:r>
              <a:rPr lang="ru-RU" sz="9600" dirty="0">
                <a:solidFill>
                  <a:schemeClr val="accent3"/>
                </a:solidFill>
              </a:rPr>
              <a:t>. </a:t>
            </a:r>
            <a:r>
              <a:rPr lang="ru-RU" sz="9600" dirty="0" err="1">
                <a:solidFill>
                  <a:schemeClr val="accent3"/>
                </a:solidFill>
              </a:rPr>
              <a:t>Письменники-полемісти</a:t>
            </a:r>
            <a:r>
              <a:rPr lang="ru-RU" sz="9600" dirty="0">
                <a:solidFill>
                  <a:schemeClr val="accent3"/>
                </a:solidFill>
              </a:rPr>
              <a:t> </a:t>
            </a:r>
            <a:r>
              <a:rPr lang="ru-RU" sz="9600" dirty="0" err="1">
                <a:solidFill>
                  <a:schemeClr val="accent3"/>
                </a:solidFill>
              </a:rPr>
              <a:t>обстоювали</a:t>
            </a:r>
            <a:r>
              <a:rPr lang="ru-RU" sz="9600" dirty="0">
                <a:solidFill>
                  <a:schemeClr val="accent3"/>
                </a:solidFill>
              </a:rPr>
              <a:t> право </a:t>
            </a:r>
            <a:r>
              <a:rPr lang="ru-RU" sz="9600" dirty="0" err="1">
                <a:solidFill>
                  <a:schemeClr val="accent3"/>
                </a:solidFill>
              </a:rPr>
              <a:t>українського</a:t>
            </a:r>
            <a:r>
              <a:rPr lang="ru-RU" sz="9600" dirty="0">
                <a:solidFill>
                  <a:schemeClr val="accent3"/>
                </a:solidFill>
              </a:rPr>
              <a:t> народу на свою </a:t>
            </a:r>
            <a:r>
              <a:rPr lang="ru-RU" sz="9600" dirty="0" err="1">
                <a:solidFill>
                  <a:schemeClr val="accent3"/>
                </a:solidFill>
              </a:rPr>
              <a:t>віру</a:t>
            </a:r>
            <a:r>
              <a:rPr lang="ru-RU" sz="9600" dirty="0">
                <a:solidFill>
                  <a:schemeClr val="accent3"/>
                </a:solidFill>
              </a:rPr>
              <a:t>, </a:t>
            </a:r>
            <a:r>
              <a:rPr lang="ru-RU" sz="9600" dirty="0" err="1">
                <a:solidFill>
                  <a:schemeClr val="accent3"/>
                </a:solidFill>
              </a:rPr>
              <a:t>звичаї</a:t>
            </a:r>
            <a:r>
              <a:rPr lang="ru-RU" sz="9600" dirty="0">
                <a:solidFill>
                  <a:schemeClr val="accent3"/>
                </a:solidFill>
              </a:rPr>
              <a:t>, </a:t>
            </a:r>
            <a:r>
              <a:rPr lang="ru-RU" sz="9600" dirty="0" err="1">
                <a:solidFill>
                  <a:schemeClr val="accent3"/>
                </a:solidFill>
              </a:rPr>
              <a:t>мову</a:t>
            </a:r>
            <a:r>
              <a:rPr lang="ru-RU" sz="9600" dirty="0">
                <a:solidFill>
                  <a:schemeClr val="accent3"/>
                </a:solidFill>
              </a:rPr>
              <a:t>. </a:t>
            </a:r>
          </a:p>
          <a:p>
            <a:pPr algn="ctr">
              <a:buNone/>
            </a:pPr>
            <a:r>
              <a:rPr lang="ru-RU" sz="8000" dirty="0">
                <a:solidFill>
                  <a:schemeClr val="accent3"/>
                </a:solidFill>
              </a:rPr>
              <a:t>		</a:t>
            </a:r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</p:txBody>
      </p:sp>
      <p:pic>
        <p:nvPicPr>
          <p:cNvPr id="3074" name="Picture 2" descr="Іван Вишенський — демократ, палкий патріот, гуманіст. Часто під теологічною оболонкою проголошував ідеї соціальної рівності">
            <a:extLst>
              <a:ext uri="{FF2B5EF4-FFF2-40B4-BE49-F238E27FC236}">
                <a16:creationId xmlns:a16="http://schemas.microsoft.com/office/drawing/2014/main" id="{8065FCD0-0E35-4B17-9A47-A777032111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688" y="1412776"/>
            <a:ext cx="8734623" cy="48965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wheel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Творчість І. Вишенського">
            <a:extLst>
              <a:ext uri="{FF2B5EF4-FFF2-40B4-BE49-F238E27FC236}">
                <a16:creationId xmlns:a16="http://schemas.microsoft.com/office/drawing/2014/main" id="{F7755F28-7ACD-406B-B3D2-E28ABF0BC5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92696"/>
            <a:ext cx="8693745" cy="525658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5949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FCBD49-C7CE-4FD9-9316-E7780E349D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71883" y="44624"/>
            <a:ext cx="5620598" cy="594469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800" dirty="0"/>
              <a:t>   	</a:t>
            </a:r>
            <a:r>
              <a:rPr lang="ru-RU" sz="36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АРХІТЕКТУРА </a:t>
            </a:r>
          </a:p>
          <a:p>
            <a:pPr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У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XVI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першій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половині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XVII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ст.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значного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розвитку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досягло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культове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цивільне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будівництво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Вплив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містобудівної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архітектурної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практики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європейського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Відродження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позначився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українських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землях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вже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початку XVI ст. </a:t>
            </a:r>
          </a:p>
          <a:p>
            <a:pPr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У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плані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кожне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місто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мало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вигляд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прямокутника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поділеного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частини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місця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проживання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основних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громад. У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центрі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кожної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частини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ринкова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площа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якої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паралельно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розходяться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вулиці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Місце для тексту 6">
            <a:extLst>
              <a:ext uri="{FF2B5EF4-FFF2-40B4-BE49-F238E27FC236}">
                <a16:creationId xmlns:a16="http://schemas.microsoft.com/office/drawing/2014/main" id="{280563C7-5E99-4A03-BAF1-A1B4EB96DA88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4" name="Рисунок 3" descr="800px-Макет_Острога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3084" y="507075"/>
            <a:ext cx="3164379" cy="23732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площа ринок у львові.jpg"/>
          <p:cNvPicPr>
            <a:picLocks noChangeAspect="1"/>
          </p:cNvPicPr>
          <p:nvPr/>
        </p:nvPicPr>
        <p:blipFill>
          <a:blip r:embed="rId3"/>
          <a:srcRect b="8115"/>
          <a:stretch>
            <a:fillRect/>
          </a:stretch>
        </p:blipFill>
        <p:spPr>
          <a:xfrm>
            <a:off x="-19159" y="2880359"/>
            <a:ext cx="3124417" cy="2056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wheel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A66D119-A3EF-4736-B01F-1A1E5DDAC3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88640"/>
            <a:ext cx="8598194" cy="612068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0874137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E2201BC8-260C-417F-8082-912AFD7ACA34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07504" y="731838"/>
            <a:ext cx="8496944" cy="5217442"/>
          </a:xfrm>
        </p:spPr>
        <p:txBody>
          <a:bodyPr>
            <a:normAutofit/>
          </a:bodyPr>
          <a:lstStyle/>
          <a:p>
            <a:pPr lvl="1"/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Вплив європейського Ренесансу позначився на розвитку архітектури і мистецтва в українських землях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Архітектура базувалася переважно на традиціях давньоруської доби. У цей період з'явилися церковні і світські будівлі з каменю. 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Формується український стиль дерев'яних церков із традиційним чітким поділом на три частини: вівтар, власне церква і «бабинець», вікна шестикутної форми. 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Готичний стиль поширюється у Галичині в XIV ст., прикладами цього стилю були католицькі костели у Львові (кінець XIV ст.) і Перемишлі (XV ст.). На південних землях України поширилося кам'яне будівництво. 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Була побудована міцна фортеця в Судаку та інших містах Криму.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9683089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8365D1-78F3-4472-B643-A240FE4EF5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960" y="286605"/>
            <a:ext cx="7543800" cy="910148"/>
          </a:xfrm>
        </p:spPr>
        <p:txBody>
          <a:bodyPr/>
          <a:lstStyle/>
          <a:p>
            <a:r>
              <a:rPr lang="uk-UA" dirty="0">
                <a:solidFill>
                  <a:schemeClr val="accent2"/>
                </a:solidFill>
              </a:rPr>
              <a:t>План :</a:t>
            </a:r>
          </a:p>
        </p:txBody>
      </p:sp>
      <p:sp>
        <p:nvSpPr>
          <p:cNvPr id="3" name="Прямокутник 2">
            <a:extLst>
              <a:ext uri="{FF2B5EF4-FFF2-40B4-BE49-F238E27FC236}">
                <a16:creationId xmlns:a16="http://schemas.microsoft.com/office/drawing/2014/main" id="{F4407375-8809-42FF-BDAE-7A53E574AEB5}"/>
              </a:ext>
            </a:extLst>
          </p:cNvPr>
          <p:cNvSpPr/>
          <p:nvPr/>
        </p:nvSpPr>
        <p:spPr>
          <a:xfrm>
            <a:off x="611560" y="1844824"/>
            <a:ext cx="792088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uk-UA" sz="28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Історичні умови розвитку української культури ХІV – першої половини ХVІІ ст.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uk-UA" sz="28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Розвиток науки і освіти 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Основоположники </a:t>
            </a:r>
            <a:r>
              <a:rPr lang="ru-RU" sz="28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гуманістичної</a:t>
            </a:r>
            <a:r>
              <a:rPr lang="ru-RU" sz="28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культури</a:t>
            </a:r>
            <a:r>
              <a:rPr lang="ru-RU" sz="28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8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Україні</a:t>
            </a:r>
            <a:r>
              <a:rPr lang="ru-RU" sz="28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en-US" sz="28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XV</a:t>
            </a:r>
            <a:r>
              <a:rPr lang="ru-RU" sz="28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8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XVI</a:t>
            </a:r>
            <a:r>
              <a:rPr lang="ru-RU" sz="28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ст. 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ru-RU" sz="28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Культуве</a:t>
            </a:r>
            <a:r>
              <a:rPr lang="ru-RU" sz="28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8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цивільне</a:t>
            </a:r>
            <a:r>
              <a:rPr lang="ru-RU" sz="28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будівництво</a:t>
            </a:r>
            <a:r>
              <a:rPr lang="ru-RU" sz="28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8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Архітектура</a:t>
            </a:r>
            <a:endParaRPr lang="ru-RU" sz="2800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ru-RU" sz="28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Образотворче</a:t>
            </a:r>
            <a:r>
              <a:rPr lang="ru-RU" sz="28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мистецтво</a:t>
            </a:r>
            <a:r>
              <a:rPr lang="ru-RU" sz="28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8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Ренесансний</a:t>
            </a:r>
            <a:r>
              <a:rPr lang="ru-RU" sz="28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живопис</a:t>
            </a:r>
            <a:r>
              <a:rPr lang="ru-RU" sz="28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ru-RU" sz="28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Музична</a:t>
            </a:r>
            <a:r>
              <a:rPr lang="ru-RU" sz="28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культура й </a:t>
            </a:r>
            <a:r>
              <a:rPr lang="ru-RU" sz="28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театральне</a:t>
            </a:r>
            <a:r>
              <a:rPr lang="ru-RU" sz="28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мистецтво</a:t>
            </a:r>
            <a:r>
              <a:rPr lang="ru-RU" sz="28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br>
              <a:rPr lang="uk-UA" dirty="0"/>
            </a:b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38722818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0B2D405-86CC-4EAB-84A7-AE0EB364126F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395536" y="332656"/>
            <a:ext cx="8352928" cy="5904656"/>
          </a:xfrm>
        </p:spPr>
        <p:txBody>
          <a:bodyPr>
            <a:normAutofit/>
          </a:bodyPr>
          <a:lstStyle/>
          <a:p>
            <a:pPr lvl="1"/>
            <a:r>
              <a:rPr lang="uk-UA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 архітектурі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ІІ половини XVI – початку XVII ст., особливо у Львові, панував стиль пізнього Ренесансу.</a:t>
            </a:r>
          </a:p>
          <a:p>
            <a:pPr lvl="1"/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Наприкінці XVI ст. – початку XVII ст. завдяки діяльності братств розпочався великий будівельний рух: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були створені православні братські церкви в Замості (1589), Любліні (1607), Луцьку (1617), а також на сході – в Києві, Чернігові, Новгороді-Сіверському.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перші десятиліття XVII ст. визначився відхід від ренесансної пропорційності форм до стилю бароко.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архітектурному оформленні активно використовували різьблення по каменю, металу і дереву, різьбленням прикрашали не лише церкви, костели, а й замки, і житлові будинки</a:t>
            </a:r>
          </a:p>
        </p:txBody>
      </p:sp>
    </p:spTree>
    <p:extLst>
      <p:ext uri="{BB962C8B-B14F-4D97-AF65-F5344CB8AC3E}">
        <p14:creationId xmlns:p14="http://schemas.microsoft.com/office/powerpoint/2010/main" val="177224248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99446A9-E6C4-4F38-967D-53B003DF75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460237" y="731520"/>
            <a:ext cx="5340863" cy="3057520"/>
          </a:xfrm>
        </p:spPr>
        <p:txBody>
          <a:bodyPr>
            <a:normAutofit lnSpcReduction="10000"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середині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XVII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ст.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перебудовується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Київ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з центром на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Подолі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Велике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фортифікаційне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будівництво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проводиться на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Запорізькій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Січі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Переважна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більшість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архітектурних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пам'яток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мала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оборонний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характер,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збудована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важкому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фортечному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стилі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Прикладом такого типу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укріплень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є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вежі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Луцьку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Кременці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будівництво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яких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розпочалося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кінці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XIII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ст.</a:t>
            </a:r>
          </a:p>
          <a:p>
            <a:endParaRPr lang="ru-RU" dirty="0"/>
          </a:p>
        </p:txBody>
      </p:sp>
      <p:sp>
        <p:nvSpPr>
          <p:cNvPr id="7" name="Місце для тексту 6">
            <a:extLst>
              <a:ext uri="{FF2B5EF4-FFF2-40B4-BE49-F238E27FC236}">
                <a16:creationId xmlns:a16="http://schemas.microsoft.com/office/drawing/2014/main" id="{18DDEAE4-5BF2-4287-BA19-3F36AA1DB45C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Рисунок 3" descr="амянецьподільський замок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3888" y="3636719"/>
            <a:ext cx="5004460" cy="3057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кругла вежа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6632"/>
            <a:ext cx="3048000" cy="228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кругла вежа 1.jpg"/>
          <p:cNvPicPr>
            <a:picLocks noChangeAspect="1"/>
          </p:cNvPicPr>
          <p:nvPr/>
        </p:nvPicPr>
        <p:blipFill>
          <a:blip r:embed="rId4"/>
          <a:srcRect b="23174"/>
          <a:stretch>
            <a:fillRect/>
          </a:stretch>
        </p:blipFill>
        <p:spPr>
          <a:xfrm>
            <a:off x="44569" y="2369343"/>
            <a:ext cx="3088330" cy="35708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wheel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ABB738-58C5-439F-8BF6-1C7B46CD33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08021" y="260648"/>
            <a:ext cx="5664512" cy="5728672"/>
          </a:xfrm>
        </p:spPr>
        <p:txBody>
          <a:bodyPr>
            <a:normAutofit/>
          </a:bodyPr>
          <a:lstStyle/>
          <a:p>
            <a:pPr lvl="1"/>
            <a:r>
              <a:rPr lang="ru-RU" sz="2400" b="1" dirty="0"/>
              <a:t>У </a:t>
            </a:r>
            <a:r>
              <a:rPr lang="ru-RU" sz="2400" b="1" dirty="0" err="1"/>
              <a:t>ренесансний</a:t>
            </a:r>
            <a:r>
              <a:rPr lang="ru-RU" sz="2400" b="1" dirty="0"/>
              <a:t> </a:t>
            </a:r>
            <a:r>
              <a:rPr lang="ru-RU" sz="2400" b="1" dirty="0" err="1"/>
              <a:t>період</a:t>
            </a:r>
            <a:r>
              <a:rPr lang="ru-RU" sz="2400" b="1" dirty="0"/>
              <a:t> </a:t>
            </a:r>
            <a:r>
              <a:rPr lang="ru-RU" sz="2400" b="1" dirty="0" err="1"/>
              <a:t>виникли</a:t>
            </a:r>
            <a:r>
              <a:rPr lang="ru-RU" sz="2400" b="1" dirty="0"/>
              <a:t> </a:t>
            </a:r>
            <a:r>
              <a:rPr lang="ru-RU" sz="2400" b="1" dirty="0" err="1"/>
              <a:t>дві</a:t>
            </a:r>
            <a:r>
              <a:rPr lang="ru-RU" sz="2400" b="1" dirty="0"/>
              <a:t> </a:t>
            </a:r>
            <a:r>
              <a:rPr lang="ru-RU" sz="2400" b="1" dirty="0" err="1"/>
              <a:t>архітектурно-будівельні</a:t>
            </a:r>
            <a:r>
              <a:rPr lang="ru-RU" sz="2400" b="1" dirty="0"/>
              <a:t> </a:t>
            </a:r>
            <a:r>
              <a:rPr lang="ru-RU" sz="2400" b="1" dirty="0" err="1"/>
              <a:t>школії</a:t>
            </a:r>
            <a:r>
              <a:rPr lang="ru-RU" sz="2400" b="1" dirty="0"/>
              <a:t>: </a:t>
            </a:r>
          </a:p>
          <a:p>
            <a:r>
              <a:rPr lang="ru-RU" b="1" dirty="0" err="1"/>
              <a:t>галицька</a:t>
            </a:r>
            <a:r>
              <a:rPr lang="ru-RU" b="1" dirty="0"/>
              <a:t> і </a:t>
            </a:r>
            <a:r>
              <a:rPr lang="ru-RU" b="1" dirty="0" err="1"/>
              <a:t>волинська</a:t>
            </a:r>
            <a:r>
              <a:rPr lang="ru-RU" b="1" dirty="0"/>
              <a:t>. </a:t>
            </a:r>
            <a:r>
              <a:rPr lang="ru-RU" dirty="0"/>
              <a:t>Для </a:t>
            </a:r>
            <a:r>
              <a:rPr lang="ru-RU" dirty="0" err="1"/>
              <a:t>галицької</a:t>
            </a:r>
            <a:r>
              <a:rPr lang="ru-RU" dirty="0"/>
              <a:t> </a:t>
            </a:r>
            <a:r>
              <a:rPr lang="ru-RU" dirty="0" err="1"/>
              <a:t>школи</a:t>
            </a:r>
            <a:r>
              <a:rPr lang="ru-RU" dirty="0"/>
              <a:t> характерна </a:t>
            </a:r>
            <a:r>
              <a:rPr lang="ru-RU" dirty="0" err="1"/>
              <a:t>кам'яна</a:t>
            </a:r>
            <a:r>
              <a:rPr lang="ru-RU" dirty="0"/>
              <a:t> кладка </a:t>
            </a:r>
            <a:r>
              <a:rPr lang="ru-RU" dirty="0" err="1"/>
              <a:t>з</a:t>
            </a:r>
            <a:r>
              <a:rPr lang="ru-RU" dirty="0"/>
              <a:t> </a:t>
            </a:r>
            <a:r>
              <a:rPr lang="ru-RU" dirty="0" err="1"/>
              <a:t>міцними</a:t>
            </a:r>
            <a:r>
              <a:rPr lang="ru-RU" dirty="0"/>
              <a:t> </a:t>
            </a:r>
            <a:r>
              <a:rPr lang="ru-RU" dirty="0" err="1"/>
              <a:t>стінами</a:t>
            </a:r>
            <a:r>
              <a:rPr lang="ru-RU" dirty="0"/>
              <a:t> </a:t>
            </a:r>
            <a:r>
              <a:rPr lang="ru-RU" dirty="0" err="1"/>
              <a:t>і</a:t>
            </a:r>
            <a:r>
              <a:rPr lang="ru-RU" dirty="0"/>
              <a:t> </a:t>
            </a:r>
            <a:r>
              <a:rPr lang="ru-RU" dirty="0" err="1"/>
              <a:t>кількома</a:t>
            </a:r>
            <a:r>
              <a:rPr lang="ru-RU" dirty="0"/>
              <a:t> вежами. В </a:t>
            </a:r>
            <a:r>
              <a:rPr lang="ru-RU" dirty="0" err="1"/>
              <a:t>оборонних</a:t>
            </a:r>
            <a:r>
              <a:rPr lang="ru-RU" dirty="0"/>
              <a:t> </a:t>
            </a:r>
            <a:r>
              <a:rPr lang="ru-RU" dirty="0" err="1"/>
              <a:t>спорудах</a:t>
            </a:r>
            <a:r>
              <a:rPr lang="ru-RU" dirty="0"/>
              <a:t>, </a:t>
            </a:r>
            <a:r>
              <a:rPr lang="ru-RU" dirty="0" err="1"/>
              <a:t>створених</a:t>
            </a:r>
            <a:r>
              <a:rPr lang="ru-RU" dirty="0"/>
              <a:t> </a:t>
            </a:r>
            <a:r>
              <a:rPr lang="ru-RU" dirty="0" err="1"/>
              <a:t>представниками</a:t>
            </a:r>
            <a:r>
              <a:rPr lang="ru-RU" dirty="0"/>
              <a:t> </a:t>
            </a:r>
            <a:r>
              <a:rPr lang="ru-RU" dirty="0" err="1"/>
              <a:t>волинської</a:t>
            </a:r>
            <a:r>
              <a:rPr lang="ru-RU" dirty="0"/>
              <a:t> </a:t>
            </a:r>
            <a:r>
              <a:rPr lang="ru-RU" dirty="0" err="1"/>
              <a:t>архітектурно-будівельної</a:t>
            </a:r>
            <a:r>
              <a:rPr lang="ru-RU" dirty="0"/>
              <a:t> </a:t>
            </a:r>
            <a:r>
              <a:rPr lang="ru-RU" dirty="0" err="1"/>
              <a:t>школи</a:t>
            </a:r>
            <a:r>
              <a:rPr lang="ru-RU" dirty="0"/>
              <a:t>, </a:t>
            </a:r>
            <a:r>
              <a:rPr lang="ru-RU" dirty="0" err="1"/>
              <a:t>використовували</a:t>
            </a:r>
            <a:r>
              <a:rPr lang="ru-RU" dirty="0"/>
              <a:t> </a:t>
            </a:r>
            <a:r>
              <a:rPr lang="ru-RU" dirty="0" err="1"/>
              <a:t>великоформатну</a:t>
            </a:r>
            <a:r>
              <a:rPr lang="ru-RU" dirty="0"/>
              <a:t> </a:t>
            </a:r>
            <a:r>
              <a:rPr lang="ru-RU" dirty="0" err="1"/>
              <a:t>цеглу</a:t>
            </a:r>
            <a:r>
              <a:rPr lang="ru-RU" dirty="0"/>
              <a:t>. </a:t>
            </a:r>
          </a:p>
        </p:txBody>
      </p:sp>
      <p:sp>
        <p:nvSpPr>
          <p:cNvPr id="7" name="Місце для тексту 6">
            <a:extLst>
              <a:ext uri="{FF2B5EF4-FFF2-40B4-BE49-F238E27FC236}">
                <a16:creationId xmlns:a16="http://schemas.microsoft.com/office/drawing/2014/main" id="{92349FF2-8305-4ACD-BD5D-9D3B02D83A0F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Рисунок 3" descr="замок меджибож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4468" y="3071630"/>
            <a:ext cx="5346089" cy="35083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камянецьподільський замок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854" y="3358086"/>
            <a:ext cx="3047479" cy="23751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острозький замок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4668" y="141210"/>
            <a:ext cx="3068502" cy="32589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wheel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9E2A11-0E9F-4299-8ED6-A8B6D0C45C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01095" y="404664"/>
            <a:ext cx="6035402" cy="6336704"/>
          </a:xfrm>
        </p:spPr>
        <p:txBody>
          <a:bodyPr>
            <a:normAutofit/>
          </a:bodyPr>
          <a:lstStyle/>
          <a:p>
            <a:pPr lvl="1"/>
            <a:r>
              <a:rPr lang="uk-UA" sz="2000" b="1" dirty="0"/>
              <a:t>Найбільший розквіт Ренесансу у Львові припадає на 70—90-ті роки </a:t>
            </a:r>
            <a:r>
              <a:rPr lang="en-IE" sz="2000" b="1" dirty="0"/>
              <a:t>XVI </a:t>
            </a:r>
            <a:r>
              <a:rPr lang="uk-UA" sz="2000" b="1" dirty="0"/>
              <a:t>ст. До найстаріших будівель «золотого віку» львівського Ренесансу належать </a:t>
            </a:r>
            <a:r>
              <a:rPr lang="uk-UA" sz="2000" dirty="0"/>
              <a:t>будинки на Площі Ринок — «Чорна кам'яниця» (1588-1589 рр., архітектори П. Барбон, П. Римлянин, П. Красовський), будинок </a:t>
            </a:r>
            <a:r>
              <a:rPr lang="uk-UA" sz="2000" dirty="0" err="1"/>
              <a:t>Бандінеллі</a:t>
            </a:r>
            <a:r>
              <a:rPr lang="uk-UA" sz="2000" dirty="0"/>
              <a:t> — флорентійського різьбяра, який, до речі, у 1627 р. заснував у місті першу пошту.</a:t>
            </a:r>
          </a:p>
          <a:p>
            <a:pPr lvl="1"/>
            <a:r>
              <a:rPr lang="uk-UA" sz="2000" b="1" i="1" dirty="0"/>
              <a:t>Найбільшим досягненням українського Ренесансу у Львові є церковні споруди, зокрема, Успенська церква (1591-1629 рр., </a:t>
            </a:r>
            <a:r>
              <a:rPr lang="uk-UA" sz="2000" b="1" i="1" dirty="0" err="1"/>
              <a:t>архіт</a:t>
            </a:r>
            <a:r>
              <a:rPr lang="uk-UA" sz="2000" b="1" i="1" dirty="0"/>
              <a:t>. П. Римлянин, В. </a:t>
            </a:r>
            <a:r>
              <a:rPr lang="uk-UA" sz="2000" b="1" i="1" dirty="0" err="1"/>
              <a:t>Капинос</a:t>
            </a:r>
            <a:r>
              <a:rPr lang="uk-UA" sz="2000" b="1" i="1" dirty="0"/>
              <a:t>, А. Прихильний), вежа </a:t>
            </a:r>
            <a:r>
              <a:rPr lang="uk-UA" sz="2000" b="1" i="1" dirty="0" err="1"/>
              <a:t>Корнякта</a:t>
            </a:r>
            <a:r>
              <a:rPr lang="uk-UA" sz="2000" b="1" i="1" dirty="0"/>
              <a:t> (1572—1578 рр., П. Барбон), каплиця Трьох Святителів (1578-1591 рр., П. Красовський), які разом складають унікальний архітектурний ансамбль.</a:t>
            </a:r>
          </a:p>
          <a:p>
            <a:pPr lvl="1"/>
            <a:r>
              <a:rPr lang="uk-UA" sz="2000" dirty="0"/>
              <a:t>На урочисте посвячення Успенської церкви у 1631 р. до Львова приїжджав з Києва митрополит Петро Могила з церковним хором. Цікавим переплетенням українського народного стилю з ренесансним є такі архітектурні пам'ятки кінця </a:t>
            </a:r>
            <a:r>
              <a:rPr lang="en-IE" sz="2000" dirty="0"/>
              <a:t>XVI—</a:t>
            </a:r>
            <a:r>
              <a:rPr lang="uk-UA" sz="2000" dirty="0"/>
              <a:t>початку </a:t>
            </a:r>
            <a:r>
              <a:rPr lang="en-IE" sz="2000" dirty="0"/>
              <a:t>XVII </a:t>
            </a:r>
            <a:r>
              <a:rPr lang="uk-UA" sz="2000" dirty="0"/>
              <a:t>ст., як каплиця </a:t>
            </a:r>
            <a:r>
              <a:rPr lang="uk-UA" sz="2000" dirty="0" err="1"/>
              <a:t>Кампіанів</a:t>
            </a:r>
            <a:r>
              <a:rPr lang="uk-UA" sz="2000" dirty="0"/>
              <a:t> і каплиця </a:t>
            </a:r>
            <a:r>
              <a:rPr lang="uk-UA" sz="2000" dirty="0" err="1"/>
              <a:t>Боїмів</a:t>
            </a:r>
            <a:r>
              <a:rPr lang="uk-UA" sz="2000" dirty="0"/>
              <a:t>.</a:t>
            </a:r>
          </a:p>
          <a:p>
            <a:pPr algn="ctr"/>
            <a:endParaRPr lang="ru-RU" dirty="0"/>
          </a:p>
        </p:txBody>
      </p:sp>
      <p:sp>
        <p:nvSpPr>
          <p:cNvPr id="6" name="Місце для тексту 5">
            <a:extLst>
              <a:ext uri="{FF2B5EF4-FFF2-40B4-BE49-F238E27FC236}">
                <a16:creationId xmlns:a16="http://schemas.microsoft.com/office/drawing/2014/main" id="{68F2BBD6-BF2F-4069-8C34-DAFEED2ADA49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5" name="Рисунок 4" descr="спенська церква львів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20968"/>
            <a:ext cx="2893590" cy="31920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 descr="каплиця боїмів.jpg">
            <a:extLst>
              <a:ext uri="{FF2B5EF4-FFF2-40B4-BE49-F238E27FC236}">
                <a16:creationId xmlns:a16="http://schemas.microsoft.com/office/drawing/2014/main" id="{2FE987A5-3F4C-4172-9090-8C4178CEEF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3301464"/>
            <a:ext cx="2725510" cy="34399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wheel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Містобудування, архітектура, образотворче мистецтво, книгодрукування в XVI  першій половині XVII ст.">
            <a:extLst>
              <a:ext uri="{FF2B5EF4-FFF2-40B4-BE49-F238E27FC236}">
                <a16:creationId xmlns:a16="http://schemas.microsoft.com/office/drawing/2014/main" id="{B4426BBC-99C2-45AB-A1A4-AFD8D2D9A8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726" y="476672"/>
            <a:ext cx="8720548" cy="56166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23449896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5994CE-863C-48B8-A386-F815AA5BB4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594359"/>
            <a:ext cx="2203648" cy="242353"/>
          </a:xfrm>
        </p:spPr>
        <p:txBody>
          <a:bodyPr>
            <a:normAutofit fontScale="90000"/>
          </a:bodyPr>
          <a:lstStyle/>
          <a:p>
            <a:endParaRPr lang="uk-UA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10FCB0B1-0E1F-4026-BB63-67CB76884A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59833" y="404663"/>
            <a:ext cx="5741268" cy="5858977"/>
          </a:xfrm>
        </p:spPr>
        <p:txBody>
          <a:bodyPr>
            <a:noAutofit/>
          </a:bodyPr>
          <a:lstStyle/>
          <a:p>
            <a:pPr lvl="1"/>
            <a:r>
              <a:rPr lang="uk-UA" sz="3200" dirty="0">
                <a:solidFill>
                  <a:schemeClr val="accent2"/>
                </a:solidFill>
              </a:rPr>
              <a:t>РЕНЕСАНСНИЙ ЖИВОПИС </a:t>
            </a:r>
          </a:p>
          <a:p>
            <a:pPr lvl="1"/>
            <a:r>
              <a:rPr lang="uk-UA" sz="2000" dirty="0"/>
              <a:t>У першій половині XVII ст. з'являється різьблений український іконостас, який став яскравим проявом національної культури. </a:t>
            </a:r>
          </a:p>
          <a:p>
            <a:pPr lvl="1"/>
            <a:r>
              <a:rPr lang="uk-UA" sz="2000" dirty="0"/>
              <a:t>Традиційне </a:t>
            </a:r>
            <a:r>
              <a:rPr lang="uk-UA" sz="2000" dirty="0" err="1"/>
              <a:t>іконописання</a:t>
            </a:r>
            <a:r>
              <a:rPr lang="uk-UA" sz="2000" dirty="0"/>
              <a:t> також включає певні побутові подробиці, відходить від візантійських канонів, збагачуючись місцевими рисами й іноземними впливами. </a:t>
            </a:r>
          </a:p>
          <a:p>
            <a:pPr lvl="1"/>
            <a:r>
              <a:rPr lang="uk-UA" sz="2000" dirty="0"/>
              <a:t>Уже на початку XIV ст. високого рівня досягає творчість художника-іконописця, а потім і першого галицького митрополита, що переїхав до Москви, Петра </a:t>
            </a:r>
            <a:r>
              <a:rPr lang="uk-UA" sz="2000" dirty="0" err="1"/>
              <a:t>Ратенского</a:t>
            </a:r>
            <a:r>
              <a:rPr lang="uk-UA" sz="2000" dirty="0"/>
              <a:t> з Волині. </a:t>
            </a:r>
          </a:p>
          <a:p>
            <a:pPr lvl="1"/>
            <a:r>
              <a:rPr lang="uk-UA" sz="2000" dirty="0"/>
              <a:t>На початку XVII ст. розвивається нова для України форма іконописного живопису, одним із найяскравіших її зразків стала ікона «Різдво Богородиці», що зберігалася в П'ятницькій церкві Львова. </a:t>
            </a:r>
          </a:p>
          <a:p>
            <a:pPr lvl="1"/>
            <a:r>
              <a:rPr lang="uk-UA" sz="2000" dirty="0"/>
              <a:t>Основними центрами розвитку гравірування були Львів і Острог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579FC033-240E-4736-B672-ED2B2DDAF5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 flipH="1">
            <a:off x="2981828" y="-5672"/>
            <a:ext cx="45778" cy="2118685"/>
          </a:xfrm>
        </p:spPr>
        <p:txBody>
          <a:bodyPr/>
          <a:lstStyle/>
          <a:p>
            <a:endParaRPr lang="uk-UA" dirty="0"/>
          </a:p>
        </p:txBody>
      </p:sp>
      <p:pic>
        <p:nvPicPr>
          <p:cNvPr id="5122" name="Picture 2" descr="Богородчанський іконостас — Вікіпедія">
            <a:extLst>
              <a:ext uri="{FF2B5EF4-FFF2-40B4-BE49-F238E27FC236}">
                <a16:creationId xmlns:a16="http://schemas.microsoft.com/office/drawing/2014/main" id="{DB81302A-15C5-44D4-B252-6A8034481D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3430" y="12077"/>
            <a:ext cx="2994176" cy="1988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Формування і структура українського іконостаса">
            <a:hlinkClick r:id="rId3"/>
            <a:extLst>
              <a:ext uri="{FF2B5EF4-FFF2-40B4-BE49-F238E27FC236}">
                <a16:creationId xmlns:a16="http://schemas.microsoft.com/office/drawing/2014/main" id="{1F94B453-0E29-4FBC-AD21-E9CECF712E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66" y="1948752"/>
            <a:ext cx="2979051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s://www.osbm.org.ua/uploads/hram/ikonostas/05.jpg">
            <a:hlinkClick r:id="rId3"/>
            <a:extLst>
              <a:ext uri="{FF2B5EF4-FFF2-40B4-BE49-F238E27FC236}">
                <a16:creationId xmlns:a16="http://schemas.microsoft.com/office/drawing/2014/main" id="{065CC38F-B704-4524-9FC7-9A7B215012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51" y="4293096"/>
            <a:ext cx="2923777" cy="1970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59100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EF09DF-E859-49C4-910A-6D3EC2F5EF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426295" y="260648"/>
            <a:ext cx="3500825" cy="6597352"/>
          </a:xfrm>
        </p:spPr>
        <p:txBody>
          <a:bodyPr>
            <a:noAutofit/>
          </a:bodyPr>
          <a:lstStyle/>
          <a:p>
            <a:r>
              <a:rPr lang="uk-UA" sz="2400" dirty="0"/>
              <a:t>До полотен київської школи слід віднести ікони </a:t>
            </a:r>
            <a:r>
              <a:rPr lang="uk-UA" sz="2400" i="1" dirty="0"/>
              <a:t>«Микола з житієм»,«</a:t>
            </a:r>
            <a:r>
              <a:rPr lang="uk-UA" sz="2400" i="1" dirty="0" err="1"/>
              <a:t>Ігоревська</a:t>
            </a:r>
            <a:r>
              <a:rPr lang="uk-UA" sz="2400" i="1" dirty="0"/>
              <a:t> богоматір» і «</a:t>
            </a:r>
            <a:r>
              <a:rPr lang="uk-UA" sz="2400" i="1" dirty="0" err="1"/>
              <a:t>Максимівська</a:t>
            </a:r>
            <a:r>
              <a:rPr lang="uk-UA" sz="2400" i="1" dirty="0"/>
              <a:t> богоматір»</a:t>
            </a:r>
            <a:r>
              <a:rPr lang="uk-UA" sz="2400" dirty="0"/>
              <a:t>, які виконані з великою майстерністю. </a:t>
            </a:r>
            <a:r>
              <a:rPr lang="ru-RU" sz="2400" dirty="0" err="1"/>
              <a:t>Обличчя</a:t>
            </a:r>
            <a:r>
              <a:rPr lang="ru-RU" sz="2400" dirty="0"/>
              <a:t> </a:t>
            </a:r>
            <a:r>
              <a:rPr lang="ru-RU" sz="2400" dirty="0" err="1"/>
              <a:t>святих</a:t>
            </a:r>
            <a:r>
              <a:rPr lang="ru-RU" sz="2400" dirty="0"/>
              <a:t> </a:t>
            </a:r>
            <a:r>
              <a:rPr lang="ru-RU" sz="2400" dirty="0" err="1"/>
              <a:t>зображені</a:t>
            </a:r>
            <a:r>
              <a:rPr lang="ru-RU" sz="2400" dirty="0"/>
              <a:t> </a:t>
            </a:r>
            <a:r>
              <a:rPr lang="ru-RU" sz="2400" dirty="0" err="1"/>
              <a:t>м'яко</a:t>
            </a:r>
            <a:r>
              <a:rPr lang="ru-RU" sz="2400" dirty="0"/>
              <a:t> </a:t>
            </a:r>
            <a:r>
              <a:rPr lang="ru-RU" sz="2400" dirty="0" err="1"/>
              <a:t>і</a:t>
            </a:r>
            <a:r>
              <a:rPr lang="ru-RU" sz="2400" dirty="0"/>
              <a:t> просто, колоритно </a:t>
            </a:r>
            <a:r>
              <a:rPr lang="ru-RU" sz="2400" dirty="0" err="1"/>
              <a:t>намальовано</a:t>
            </a:r>
            <a:r>
              <a:rPr lang="ru-RU" sz="2400" dirty="0"/>
              <a:t> </a:t>
            </a:r>
            <a:r>
              <a:rPr lang="ru-RU" sz="2400" dirty="0" err="1"/>
              <a:t>одяг</a:t>
            </a:r>
            <a:r>
              <a:rPr lang="ru-RU" sz="2400" dirty="0"/>
              <a:t>. </a:t>
            </a:r>
            <a:r>
              <a:rPr lang="ru-RU" sz="2400" dirty="0" err="1"/>
              <a:t>Однією</a:t>
            </a:r>
            <a:r>
              <a:rPr lang="ru-RU" sz="2400" dirty="0"/>
              <a:t> </a:t>
            </a:r>
            <a:r>
              <a:rPr lang="ru-RU" sz="2400" dirty="0" err="1"/>
              <a:t>з</a:t>
            </a:r>
            <a:r>
              <a:rPr lang="ru-RU" sz="2400" dirty="0"/>
              <a:t> </a:t>
            </a:r>
            <a:r>
              <a:rPr lang="ru-RU" sz="2400" dirty="0" err="1"/>
              <a:t>найвизначніших</a:t>
            </a:r>
            <a:r>
              <a:rPr lang="ru-RU" sz="2400" dirty="0"/>
              <a:t> </a:t>
            </a:r>
            <a:r>
              <a:rPr lang="ru-RU" sz="2400" dirty="0" err="1"/>
              <a:t>пам'яток</a:t>
            </a:r>
            <a:r>
              <a:rPr lang="ru-RU" sz="2400" dirty="0"/>
              <a:t> </a:t>
            </a:r>
            <a:r>
              <a:rPr lang="ru-RU" sz="2400" dirty="0" err="1"/>
              <a:t>живопису</a:t>
            </a:r>
            <a:r>
              <a:rPr lang="ru-RU" sz="2400" dirty="0"/>
              <a:t> </a:t>
            </a:r>
            <a:r>
              <a:rPr lang="ru-RU" sz="2400" dirty="0" err="1"/>
              <a:t>кінця</a:t>
            </a:r>
            <a:r>
              <a:rPr lang="ru-RU" sz="2400" dirty="0"/>
              <a:t> </a:t>
            </a:r>
            <a:r>
              <a:rPr lang="en-US" sz="2400" dirty="0"/>
              <a:t>XIII</a:t>
            </a:r>
            <a:r>
              <a:rPr lang="ru-RU" sz="2400" dirty="0"/>
              <a:t>—початку </a:t>
            </a:r>
            <a:r>
              <a:rPr lang="en-US" sz="2400" dirty="0"/>
              <a:t>XIV</a:t>
            </a:r>
            <a:r>
              <a:rPr lang="ru-RU" sz="2400" dirty="0"/>
              <a:t> ст. </a:t>
            </a:r>
            <a:r>
              <a:rPr lang="ru-RU" sz="2400" dirty="0" err="1"/>
              <a:t>є</a:t>
            </a:r>
            <a:r>
              <a:rPr lang="ru-RU" sz="2400" dirty="0"/>
              <a:t> </a:t>
            </a:r>
            <a:r>
              <a:rPr lang="ru-RU" sz="2400" dirty="0" err="1"/>
              <a:t>ікона</a:t>
            </a:r>
            <a:r>
              <a:rPr lang="ru-RU" sz="2400" dirty="0"/>
              <a:t> «</a:t>
            </a:r>
            <a:r>
              <a:rPr lang="ru-RU" sz="2400" dirty="0" err="1"/>
              <a:t>Волинської</a:t>
            </a:r>
            <a:r>
              <a:rPr lang="ru-RU" sz="2400" dirty="0"/>
              <a:t> </a:t>
            </a:r>
            <a:r>
              <a:rPr lang="ru-RU" sz="2400" dirty="0" err="1"/>
              <a:t>богоматері</a:t>
            </a:r>
            <a:r>
              <a:rPr lang="ru-RU" sz="2400" dirty="0"/>
              <a:t>», </a:t>
            </a:r>
            <a:r>
              <a:rPr lang="ru-RU" sz="2400" dirty="0" err="1"/>
              <a:t>величний</a:t>
            </a:r>
            <a:r>
              <a:rPr lang="ru-RU" sz="2400" dirty="0"/>
              <a:t> </a:t>
            </a:r>
            <a:r>
              <a:rPr lang="ru-RU" sz="2400" dirty="0" err="1"/>
              <a:t>силует</a:t>
            </a:r>
            <a:r>
              <a:rPr lang="ru-RU" sz="2400" dirty="0"/>
              <a:t> </a:t>
            </a:r>
            <a:r>
              <a:rPr lang="ru-RU" sz="2400" dirty="0" err="1"/>
              <a:t>якої</a:t>
            </a:r>
            <a:r>
              <a:rPr lang="ru-RU" sz="2400" dirty="0"/>
              <a:t> </a:t>
            </a:r>
            <a:r>
              <a:rPr lang="ru-RU" sz="2400" dirty="0" err="1"/>
              <a:t>справляє</a:t>
            </a:r>
            <a:r>
              <a:rPr lang="ru-RU" sz="2400" dirty="0"/>
              <a:t> </a:t>
            </a:r>
            <a:r>
              <a:rPr lang="ru-RU" sz="2400" dirty="0" err="1"/>
              <a:t>глибоке</a:t>
            </a:r>
            <a:r>
              <a:rPr lang="ru-RU" sz="2400" dirty="0"/>
              <a:t> </a:t>
            </a:r>
            <a:r>
              <a:rPr lang="ru-RU" sz="2400" dirty="0" err="1"/>
              <a:t>враження</a:t>
            </a:r>
            <a:r>
              <a:rPr lang="ru-RU" sz="2400" dirty="0"/>
              <a:t>. </a:t>
            </a:r>
          </a:p>
        </p:txBody>
      </p:sp>
      <p:sp>
        <p:nvSpPr>
          <p:cNvPr id="7" name="Місце для тексту 6">
            <a:extLst>
              <a:ext uri="{FF2B5EF4-FFF2-40B4-BE49-F238E27FC236}">
                <a16:creationId xmlns:a16="http://schemas.microsoft.com/office/drawing/2014/main" id="{6A0FF03B-C4F4-490F-B8D8-3D1811D75B95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Рисунок 3" descr="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879" y="3241434"/>
            <a:ext cx="2652341" cy="34999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105210721082108910801084111010741089110010821072_11101082108610851072_10411086107810861111_105210721090107710881110_1299._1_40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6946" y="766724"/>
            <a:ext cx="2143140" cy="48160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ArticleFiles_26251_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04061" y="33779"/>
            <a:ext cx="2665159" cy="31409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wheel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0"/>
            <a:ext cx="8429684" cy="1628800"/>
          </a:xfrm>
        </p:spPr>
        <p:txBody>
          <a:bodyPr>
            <a:normAutofit fontScale="77500" lnSpcReduction="20000"/>
          </a:bodyPr>
          <a:lstStyle/>
          <a:p>
            <a:pPr algn="ctr"/>
            <a:endParaRPr lang="ru-RU" dirty="0"/>
          </a:p>
          <a:p>
            <a:pPr algn="ctr"/>
            <a:r>
              <a:rPr lang="ru-RU" sz="2800" dirty="0">
                <a:solidFill>
                  <a:schemeClr val="accent2"/>
                </a:solidFill>
              </a:rPr>
              <a:t>В </a:t>
            </a:r>
            <a:r>
              <a:rPr lang="ru-RU" sz="2800" dirty="0" err="1">
                <a:solidFill>
                  <a:schemeClr val="accent2"/>
                </a:solidFill>
              </a:rPr>
              <a:t>українському</a:t>
            </a:r>
            <a:r>
              <a:rPr lang="ru-RU" sz="2800" dirty="0">
                <a:solidFill>
                  <a:schemeClr val="accent2"/>
                </a:solidFill>
              </a:rPr>
              <a:t> </a:t>
            </a:r>
            <a:r>
              <a:rPr lang="ru-RU" sz="2800" dirty="0" err="1">
                <a:solidFill>
                  <a:schemeClr val="accent2"/>
                </a:solidFill>
              </a:rPr>
              <a:t>образотворчому</a:t>
            </a:r>
            <a:r>
              <a:rPr lang="ru-RU" sz="2800" dirty="0">
                <a:solidFill>
                  <a:schemeClr val="accent2"/>
                </a:solidFill>
              </a:rPr>
              <a:t> </a:t>
            </a:r>
            <a:r>
              <a:rPr lang="ru-RU" sz="2800" dirty="0" err="1">
                <a:solidFill>
                  <a:schemeClr val="accent2"/>
                </a:solidFill>
              </a:rPr>
              <a:t>мистецтві</a:t>
            </a:r>
            <a:r>
              <a:rPr lang="ru-RU" sz="2800" dirty="0">
                <a:solidFill>
                  <a:schemeClr val="accent2"/>
                </a:solidFill>
              </a:rPr>
              <a:t> </a:t>
            </a:r>
            <a:r>
              <a:rPr lang="ru-RU" sz="2800" dirty="0" err="1">
                <a:solidFill>
                  <a:schemeClr val="accent2"/>
                </a:solidFill>
              </a:rPr>
              <a:t>кінця</a:t>
            </a:r>
            <a:r>
              <a:rPr lang="ru-RU" sz="2800" dirty="0">
                <a:solidFill>
                  <a:schemeClr val="accent2"/>
                </a:solidFill>
              </a:rPr>
              <a:t> </a:t>
            </a:r>
            <a:r>
              <a:rPr lang="en-US" sz="2800" dirty="0">
                <a:solidFill>
                  <a:schemeClr val="accent2"/>
                </a:solidFill>
              </a:rPr>
              <a:t>XVI</a:t>
            </a:r>
            <a:r>
              <a:rPr lang="ru-RU" sz="2800" dirty="0">
                <a:solidFill>
                  <a:schemeClr val="accent2"/>
                </a:solidFill>
              </a:rPr>
              <a:t>— початку </a:t>
            </a:r>
            <a:r>
              <a:rPr lang="en-US" sz="2800" dirty="0">
                <a:solidFill>
                  <a:schemeClr val="accent2"/>
                </a:solidFill>
              </a:rPr>
              <a:t>XVII</a:t>
            </a:r>
            <a:r>
              <a:rPr lang="ru-RU" sz="2800" dirty="0">
                <a:solidFill>
                  <a:schemeClr val="accent2"/>
                </a:solidFill>
              </a:rPr>
              <a:t> ст. </a:t>
            </a:r>
            <a:r>
              <a:rPr lang="ru-RU" sz="2800" dirty="0" err="1">
                <a:solidFill>
                  <a:schemeClr val="accent2"/>
                </a:solidFill>
              </a:rPr>
              <a:t>набуває</a:t>
            </a:r>
            <a:r>
              <a:rPr lang="ru-RU" sz="2800" dirty="0">
                <a:solidFill>
                  <a:schemeClr val="accent2"/>
                </a:solidFill>
              </a:rPr>
              <a:t> </a:t>
            </a:r>
            <a:r>
              <a:rPr lang="ru-RU" sz="2800" dirty="0" err="1">
                <a:solidFill>
                  <a:schemeClr val="accent2"/>
                </a:solidFill>
              </a:rPr>
              <a:t>розвитку</a:t>
            </a:r>
            <a:r>
              <a:rPr lang="ru-RU" sz="2800" dirty="0">
                <a:solidFill>
                  <a:schemeClr val="accent2"/>
                </a:solidFill>
              </a:rPr>
              <a:t> </a:t>
            </a:r>
            <a:r>
              <a:rPr lang="ru-RU" sz="2800" dirty="0" err="1">
                <a:solidFill>
                  <a:schemeClr val="accent2"/>
                </a:solidFill>
              </a:rPr>
              <a:t>портретний</a:t>
            </a:r>
            <a:r>
              <a:rPr lang="ru-RU" sz="2800" dirty="0">
                <a:solidFill>
                  <a:schemeClr val="accent2"/>
                </a:solidFill>
              </a:rPr>
              <a:t> </a:t>
            </a:r>
            <a:r>
              <a:rPr lang="ru-RU" sz="2800" dirty="0" err="1">
                <a:solidFill>
                  <a:schemeClr val="accent2"/>
                </a:solidFill>
              </a:rPr>
              <a:t>живопис</a:t>
            </a:r>
            <a:r>
              <a:rPr lang="ru-RU" sz="2800" dirty="0">
                <a:solidFill>
                  <a:schemeClr val="accent2"/>
                </a:solidFill>
              </a:rPr>
              <a:t>. </a:t>
            </a:r>
            <a:r>
              <a:rPr lang="ru-RU" sz="2800" dirty="0" err="1">
                <a:solidFill>
                  <a:schemeClr val="accent2"/>
                </a:solidFill>
              </a:rPr>
              <a:t>Під</a:t>
            </a:r>
            <a:r>
              <a:rPr lang="ru-RU" sz="2800" dirty="0">
                <a:solidFill>
                  <a:schemeClr val="accent2"/>
                </a:solidFill>
              </a:rPr>
              <a:t> </a:t>
            </a:r>
            <a:r>
              <a:rPr lang="ru-RU" sz="2800" dirty="0" err="1">
                <a:solidFill>
                  <a:schemeClr val="accent2"/>
                </a:solidFill>
              </a:rPr>
              <a:t>впливом</a:t>
            </a:r>
            <a:r>
              <a:rPr lang="ru-RU" sz="2800" dirty="0">
                <a:solidFill>
                  <a:schemeClr val="accent2"/>
                </a:solidFill>
              </a:rPr>
              <a:t> </a:t>
            </a:r>
            <a:r>
              <a:rPr lang="ru-RU" sz="2800" dirty="0" err="1">
                <a:solidFill>
                  <a:schemeClr val="accent2"/>
                </a:solidFill>
              </a:rPr>
              <a:t>гуманістичних</a:t>
            </a:r>
            <a:r>
              <a:rPr lang="ru-RU" sz="2800" dirty="0">
                <a:solidFill>
                  <a:schemeClr val="accent2"/>
                </a:solidFill>
              </a:rPr>
              <a:t> </a:t>
            </a:r>
            <a:r>
              <a:rPr lang="ru-RU" sz="2800" dirty="0" err="1">
                <a:solidFill>
                  <a:schemeClr val="accent2"/>
                </a:solidFill>
              </a:rPr>
              <a:t>ідей</a:t>
            </a:r>
            <a:r>
              <a:rPr lang="ru-RU" sz="2800" dirty="0">
                <a:solidFill>
                  <a:schemeClr val="accent2"/>
                </a:solidFill>
              </a:rPr>
              <a:t> художники того часу </a:t>
            </a:r>
            <a:r>
              <a:rPr lang="ru-RU" sz="2800" dirty="0" err="1">
                <a:solidFill>
                  <a:schemeClr val="accent2"/>
                </a:solidFill>
              </a:rPr>
              <a:t>звертають</a:t>
            </a:r>
            <a:r>
              <a:rPr lang="ru-RU" sz="2800" dirty="0">
                <a:solidFill>
                  <a:schemeClr val="accent2"/>
                </a:solidFill>
              </a:rPr>
              <a:t> </a:t>
            </a:r>
            <a:r>
              <a:rPr lang="ru-RU" sz="2800" dirty="0" err="1">
                <a:solidFill>
                  <a:schemeClr val="accent2"/>
                </a:solidFill>
              </a:rPr>
              <a:t>особливу</a:t>
            </a:r>
            <a:r>
              <a:rPr lang="ru-RU" sz="2800" dirty="0">
                <a:solidFill>
                  <a:schemeClr val="accent2"/>
                </a:solidFill>
              </a:rPr>
              <a:t> </a:t>
            </a:r>
            <a:r>
              <a:rPr lang="ru-RU" sz="2800" dirty="0" err="1">
                <a:solidFill>
                  <a:schemeClr val="accent2"/>
                </a:solidFill>
              </a:rPr>
              <a:t>увагу</a:t>
            </a:r>
            <a:r>
              <a:rPr lang="ru-RU" sz="2800" dirty="0">
                <a:solidFill>
                  <a:schemeClr val="accent2"/>
                </a:solidFill>
              </a:rPr>
              <a:t> на </a:t>
            </a:r>
            <a:r>
              <a:rPr lang="ru-RU" sz="2800" dirty="0" err="1">
                <a:solidFill>
                  <a:schemeClr val="accent2"/>
                </a:solidFill>
              </a:rPr>
              <a:t>обличчя</a:t>
            </a:r>
            <a:r>
              <a:rPr lang="ru-RU" sz="2800" dirty="0">
                <a:solidFill>
                  <a:schemeClr val="accent2"/>
                </a:solidFill>
              </a:rPr>
              <a:t> </a:t>
            </a:r>
            <a:r>
              <a:rPr lang="ru-RU" sz="2800" dirty="0" err="1">
                <a:solidFill>
                  <a:schemeClr val="accent2"/>
                </a:solidFill>
              </a:rPr>
              <a:t>людини</a:t>
            </a:r>
            <a:r>
              <a:rPr lang="ru-RU" sz="2800" dirty="0">
                <a:solidFill>
                  <a:schemeClr val="accent2"/>
                </a:solidFill>
              </a:rPr>
              <a:t>, </a:t>
            </a:r>
            <a:r>
              <a:rPr lang="ru-RU" sz="2800" dirty="0" err="1">
                <a:solidFill>
                  <a:schemeClr val="accent2"/>
                </a:solidFill>
              </a:rPr>
              <a:t>прагнуть</a:t>
            </a:r>
            <a:r>
              <a:rPr lang="ru-RU" sz="2800" dirty="0">
                <a:solidFill>
                  <a:schemeClr val="accent2"/>
                </a:solidFill>
              </a:rPr>
              <a:t> </a:t>
            </a:r>
            <a:r>
              <a:rPr lang="ru-RU" sz="2800" dirty="0" err="1">
                <a:solidFill>
                  <a:schemeClr val="accent2"/>
                </a:solidFill>
              </a:rPr>
              <a:t>передати</a:t>
            </a:r>
            <a:r>
              <a:rPr lang="ru-RU" sz="2800" dirty="0">
                <a:solidFill>
                  <a:schemeClr val="accent2"/>
                </a:solidFill>
              </a:rPr>
              <a:t> характер, </a:t>
            </a:r>
            <a:r>
              <a:rPr lang="ru-RU" sz="2800" dirty="0" err="1">
                <a:solidFill>
                  <a:schemeClr val="accent2"/>
                </a:solidFill>
              </a:rPr>
              <a:t>розум</a:t>
            </a:r>
            <a:r>
              <a:rPr lang="ru-RU" sz="2800" dirty="0">
                <a:solidFill>
                  <a:schemeClr val="accent2"/>
                </a:solidFill>
              </a:rPr>
              <a:t>, силу </a:t>
            </a:r>
            <a:r>
              <a:rPr lang="ru-RU" sz="2800" dirty="0" err="1">
                <a:solidFill>
                  <a:schemeClr val="accent2"/>
                </a:solidFill>
              </a:rPr>
              <a:t>волі</a:t>
            </a:r>
            <a:r>
              <a:rPr lang="ru-RU" sz="2800" dirty="0">
                <a:solidFill>
                  <a:schemeClr val="accent2"/>
                </a:solidFill>
              </a:rPr>
              <a:t>, </a:t>
            </a:r>
            <a:r>
              <a:rPr lang="ru-RU" sz="2800" dirty="0" err="1">
                <a:solidFill>
                  <a:schemeClr val="accent2"/>
                </a:solidFill>
              </a:rPr>
              <a:t>почуття</a:t>
            </a:r>
            <a:r>
              <a:rPr lang="ru-RU" sz="2800" dirty="0">
                <a:solidFill>
                  <a:schemeClr val="accent2"/>
                </a:solidFill>
              </a:rPr>
              <a:t> </a:t>
            </a:r>
            <a:r>
              <a:rPr lang="ru-RU" sz="2800" dirty="0" err="1">
                <a:solidFill>
                  <a:schemeClr val="accent2"/>
                </a:solidFill>
              </a:rPr>
              <a:t>власної</a:t>
            </a:r>
            <a:r>
              <a:rPr lang="ru-RU" sz="2800" dirty="0">
                <a:solidFill>
                  <a:schemeClr val="accent2"/>
                </a:solidFill>
              </a:rPr>
              <a:t> </a:t>
            </a:r>
            <a:r>
              <a:rPr lang="ru-RU" sz="2800" dirty="0" err="1">
                <a:solidFill>
                  <a:schemeClr val="accent2"/>
                </a:solidFill>
              </a:rPr>
              <a:t>гідності</a:t>
            </a:r>
            <a:endParaRPr lang="ru-RU" sz="2800" dirty="0">
              <a:solidFill>
                <a:schemeClr val="accent2"/>
              </a:solidFill>
            </a:endParaRPr>
          </a:p>
        </p:txBody>
      </p:sp>
      <p:pic>
        <p:nvPicPr>
          <p:cNvPr id="4" name="Рисунок 3" descr="felszyn_2.jpg"/>
          <p:cNvPicPr>
            <a:picLocks noChangeAspect="1"/>
          </p:cNvPicPr>
          <p:nvPr/>
        </p:nvPicPr>
        <p:blipFill>
          <a:blip r:embed="rId2"/>
          <a:srcRect r="26271"/>
          <a:stretch>
            <a:fillRect/>
          </a:stretch>
        </p:blipFill>
        <p:spPr>
          <a:xfrm>
            <a:off x="570645" y="1856789"/>
            <a:ext cx="2071702" cy="42862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250px-Konstanty_Korniakt_(1517-1603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9832" y="2001784"/>
            <a:ext cx="2349512" cy="411634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index.jpgа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4838" y="2114113"/>
            <a:ext cx="3269006" cy="408219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>
    <p:wheel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8406583-7FB8-469C-88CF-4C17D5122A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04664"/>
            <a:ext cx="7992888" cy="573325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98205282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>
            <a:extLst>
              <a:ext uri="{FF2B5EF4-FFF2-40B4-BE49-F238E27FC236}">
                <a16:creationId xmlns:a16="http://schemas.microsoft.com/office/drawing/2014/main" id="{805A3E67-3CE4-4CC6-AE13-C374A1B57512}"/>
              </a:ext>
            </a:extLst>
          </p:cNvPr>
          <p:cNvSpPr/>
          <p:nvPr/>
        </p:nvSpPr>
        <p:spPr>
          <a:xfrm>
            <a:off x="179512" y="44624"/>
            <a:ext cx="4392488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6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ТЕАТР</a:t>
            </a:r>
            <a:r>
              <a:rPr lang="uk-UA" sz="36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uk-UA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Наприкінці </a:t>
            </a:r>
            <a:r>
              <a:rPr lang="en-IE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XVI </a:t>
            </a:r>
            <a:r>
              <a:rPr lang="uk-UA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IE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першій половині </a:t>
            </a:r>
            <a:r>
              <a:rPr lang="en-IE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XVII </a:t>
            </a:r>
            <a:r>
              <a:rPr lang="uk-UA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ст. на українських землях виник </a:t>
            </a:r>
            <a:r>
              <a:rPr lang="uk-UA" sz="20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шкільний театр. </a:t>
            </a:r>
            <a:r>
              <a:rPr lang="uk-UA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слов’яно-греко-латинських школах учнів навчали складати й виголошувати вірші та промови. Вчителі писали вірші у формі </a:t>
            </a:r>
            <a:r>
              <a:rPr lang="uk-UA" sz="20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декламацій</a:t>
            </a:r>
            <a:r>
              <a:rPr lang="uk-UA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світські й духовні теми, а учні виступали з ними у школах на різдвяні, великодні, зелені та інші свята, у церквах, під час урочистих зустрічей почесних гостей тощо. </a:t>
            </a:r>
          </a:p>
          <a:p>
            <a:endParaRPr lang="uk-UA" sz="2000" dirty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Виконавці виходили й декламували фрагменти твору, об’єднані спільною темою. Згодом декламувати твори стали у формі діалогу. </a:t>
            </a:r>
          </a:p>
          <a:p>
            <a:r>
              <a:rPr lang="uk-UA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1BEF722-D235-466E-8232-B7C8EAED91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3272" y="1484784"/>
            <a:ext cx="4443777" cy="3332833"/>
          </a:xfrm>
          <a:prstGeom prst="round2DiagRect">
            <a:avLst>
              <a:gd name="adj1" fmla="val 16667"/>
              <a:gd name="adj2" fmla="val 5951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689763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C7301337-222E-4C78-94E7-9B622BBB2B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04" y="116632"/>
            <a:ext cx="2736304" cy="2763727"/>
          </a:xfrm>
        </p:spPr>
        <p:txBody>
          <a:bodyPr>
            <a:normAutofit fontScale="90000"/>
          </a:bodyPr>
          <a:lstStyle/>
          <a:p>
            <a:br>
              <a:rPr lang="uk-UA" sz="2200" b="1" dirty="0"/>
            </a:br>
            <a:br>
              <a:rPr lang="uk-UA" sz="2200" b="1" dirty="0"/>
            </a:br>
            <a:br>
              <a:rPr lang="uk-UA" sz="2200" b="1" dirty="0"/>
            </a:br>
            <a:br>
              <a:rPr lang="uk-UA" sz="2200" b="1" dirty="0"/>
            </a:br>
            <a:br>
              <a:rPr lang="uk-UA" sz="2200" b="1" dirty="0"/>
            </a:br>
            <a:br>
              <a:rPr lang="uk-UA" sz="2200" b="1" dirty="0"/>
            </a:br>
            <a:br>
              <a:rPr lang="uk-UA" sz="2200" b="1" dirty="0"/>
            </a:br>
            <a:br>
              <a:rPr lang="uk-UA" sz="2200" b="1" dirty="0"/>
            </a:br>
            <a:r>
              <a:rPr lang="uk-UA" sz="4610" b="1" dirty="0">
                <a:solidFill>
                  <a:schemeClr val="accent2"/>
                </a:solidFill>
              </a:rPr>
              <a:t>Повторення :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C05A7CA4-3000-4062-94FF-01F8AAD1D5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60237" y="116632"/>
            <a:ext cx="5576259" cy="6624736"/>
          </a:xfrm>
        </p:spPr>
        <p:txBody>
          <a:bodyPr>
            <a:normAutofit fontScale="85000" lnSpcReduction="20000"/>
          </a:bodyPr>
          <a:lstStyle/>
          <a:p>
            <a:r>
              <a:rPr lang="uk-UA" sz="4400" dirty="0">
                <a:solidFill>
                  <a:schemeClr val="accent2"/>
                </a:solidFill>
              </a:rPr>
              <a:t>Повторення : </a:t>
            </a:r>
          </a:p>
          <a:p>
            <a:r>
              <a:rPr lang="uk-UA" sz="2400" b="1" dirty="0"/>
              <a:t>Особливості духовної культури українського етносу.</a:t>
            </a:r>
          </a:p>
          <a:p>
            <a:r>
              <a:rPr lang="uk-UA" sz="2400" dirty="0"/>
              <a:t>Український етнос є носієм своєї самобутньої культури. </a:t>
            </a:r>
            <a:r>
              <a:rPr lang="uk-UA" sz="2400" i="1" dirty="0"/>
              <a:t>Етнос з грецької мови буквально означає народ.</a:t>
            </a:r>
          </a:p>
          <a:p>
            <a:r>
              <a:rPr lang="uk-UA" sz="2400" b="1" dirty="0"/>
              <a:t>Етнос</a:t>
            </a:r>
            <a:r>
              <a:rPr lang="uk-UA" sz="2400" dirty="0"/>
              <a:t> – це стійка природна й історично сформована на певній території динамічна людська спільнота, яка має власну назву й усвідомлення своєї єдності, відрізняється від інших утворень стійкими своєрідними рисами культури, способом життя, етнічними стереотипами. Представники етносу характеризуються зовнішнім виглядом і конституцією, психологічними особливостями, світосприйняттям, єдиними традиціями і звичаями, релігією, проживанням на одній території, мовою.</a:t>
            </a:r>
          </a:p>
          <a:p>
            <a:r>
              <a:rPr lang="uk-UA" sz="2400" b="1" dirty="0"/>
              <a:t>Етногенез</a:t>
            </a:r>
            <a:r>
              <a:rPr lang="uk-UA" sz="2400" dirty="0"/>
              <a:t> – це сукупність історичних, біологічних, соціальних, культурних процесів, що виявляються при функціонуванні етносів від початку їх виникнення, на основі раніше існуючих компонентів, до складання обличчя етнічних спільнот та їх зникнення; це процес виникнення і становлення певної групи як етносу.</a:t>
            </a:r>
          </a:p>
          <a:p>
            <a:endParaRPr lang="uk-UA" sz="4400" dirty="0">
              <a:solidFill>
                <a:schemeClr val="accent2"/>
              </a:solidFill>
            </a:endParaRP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A23D1F63-FEA2-4AFD-BFA2-F605B3F2AB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7504" y="116632"/>
            <a:ext cx="2635696" cy="6188572"/>
          </a:xfrm>
        </p:spPr>
        <p:txBody>
          <a:bodyPr>
            <a:normAutofit/>
          </a:bodyPr>
          <a:lstStyle/>
          <a:p>
            <a:r>
              <a:rPr lang="uk-UA" sz="2000" b="1" dirty="0"/>
              <a:t>Етнічна культура</a:t>
            </a:r>
            <a:r>
              <a:rPr lang="uk-UA" sz="2000" dirty="0"/>
              <a:t> – це культура людей, пов'язаних між собою спільністю історичного походження і територією проживання.</a:t>
            </a:r>
          </a:p>
          <a:p>
            <a:r>
              <a:rPr lang="uk-UA" sz="2000" b="1" dirty="0"/>
              <a:t>Національна культура</a:t>
            </a:r>
            <a:r>
              <a:rPr lang="uk-UA" sz="2000" dirty="0"/>
              <a:t>  – синтез культур різних класів, соціальних верств і груп суспільства.</a:t>
            </a:r>
          </a:p>
          <a:p>
            <a:r>
              <a:rPr lang="uk-UA" sz="2000" dirty="0"/>
              <a:t> </a:t>
            </a:r>
            <a:r>
              <a:rPr lang="uk-UA" sz="2000" b="1" dirty="0"/>
              <a:t>Асиміляція</a:t>
            </a:r>
            <a:r>
              <a:rPr lang="uk-UA" sz="2000" dirty="0"/>
              <a:t> – процес розчинення самостійного етносу або його частин в середовищі іншого, як правило, більшого етносу. </a:t>
            </a:r>
          </a:p>
        </p:txBody>
      </p:sp>
    </p:spTree>
    <p:extLst>
      <p:ext uri="{BB962C8B-B14F-4D97-AF65-F5344CB8AC3E}">
        <p14:creationId xmlns:p14="http://schemas.microsoft.com/office/powerpoint/2010/main" val="72241124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5EFB50-0888-4F70-8BB8-A21EFC1119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460237" y="731520"/>
            <a:ext cx="5504251" cy="5793824"/>
          </a:xfrm>
        </p:spPr>
        <p:txBody>
          <a:bodyPr>
            <a:normAutofit/>
          </a:bodyPr>
          <a:lstStyle/>
          <a:p>
            <a:pPr lvl="1"/>
            <a:r>
              <a:rPr lang="uk-UA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30-х рр. </a:t>
            </a:r>
            <a:r>
              <a:rPr lang="en-IE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XVI </a:t>
            </a:r>
            <a:r>
              <a:rPr lang="uk-UA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ст. у Львівській братській і Київській лаврській школах були започатковані шкільна драма і театр. </a:t>
            </a:r>
            <a:r>
              <a:rPr lang="uk-UA" sz="24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Декламація - </a:t>
            </a:r>
            <a:r>
              <a:rPr lang="uk-UA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мистецтво виразного читання літературних творів, зокрема віршів. </a:t>
            </a:r>
            <a:r>
              <a:rPr lang="uk-UA" sz="24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Шкільна драма - </a:t>
            </a:r>
            <a:r>
              <a:rPr lang="uk-UA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літературно-театральний твір, побудований у формі діалогу без авторської мови та призначений для сценічного виконання. </a:t>
            </a:r>
            <a:r>
              <a:rPr lang="uk-UA" sz="24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Інтермедія -</a:t>
            </a:r>
            <a:r>
              <a:rPr lang="uk-UA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коротка сценка переважно гумористично-комедійного характеру, що виконувалася в перервах між актами основної вистави драми тощо. </a:t>
            </a:r>
            <a:r>
              <a:rPr lang="uk-UA" sz="24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Вертеп -</a:t>
            </a:r>
            <a:r>
              <a:rPr lang="uk-UA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старовинний пересувний ляльковий театр, де виконувалися п'єси на релігійні та світські теми.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Місце для тексту 5">
            <a:extLst>
              <a:ext uri="{FF2B5EF4-FFF2-40B4-BE49-F238E27FC236}">
                <a16:creationId xmlns:a16="http://schemas.microsoft.com/office/drawing/2014/main" id="{402C0D06-AD94-4F03-B9F1-E454BAD8E5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-3620517" y="6130689"/>
            <a:ext cx="934008" cy="1076463"/>
          </a:xfrm>
        </p:spPr>
        <p:txBody>
          <a:bodyPr/>
          <a:lstStyle/>
          <a:p>
            <a:endParaRPr lang="uk-UA" dirty="0"/>
          </a:p>
        </p:txBody>
      </p:sp>
      <p:pic>
        <p:nvPicPr>
          <p:cNvPr id="4" name="Рисунок 3" descr="60176392_482E5C75595F1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116632"/>
            <a:ext cx="2854736" cy="21492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ттт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980" y="2282240"/>
            <a:ext cx="2826139" cy="23762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194" name="Picture 2" descr="Історія зародження українського вертепу – ВЕРТЕП-ФЕСТ">
            <a:extLst>
              <a:ext uri="{FF2B5EF4-FFF2-40B4-BE49-F238E27FC236}">
                <a16:creationId xmlns:a16="http://schemas.microsoft.com/office/drawing/2014/main" id="{47E501E2-172B-44CB-8592-562B40E69F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980" y="4674904"/>
            <a:ext cx="2875671" cy="2151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wheel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9907D7A-72EA-410B-95E0-0539A98865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60647"/>
            <a:ext cx="8208912" cy="585024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0453097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5FDCF20-4973-4077-B428-0FB8110B5E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88640"/>
            <a:ext cx="7950629" cy="596297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3529903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type="body" idx="4294967295"/>
          </p:nvPr>
        </p:nvSpPr>
        <p:spPr>
          <a:xfrm>
            <a:off x="539552" y="1124744"/>
            <a:ext cx="7920880" cy="4176464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sz="28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ВИСНОВОК     </a:t>
            </a:r>
          </a:p>
          <a:p>
            <a:pPr algn="ctr">
              <a:buNone/>
            </a:pPr>
            <a:r>
              <a:rPr lang="ru-RU" sz="2800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  <a:r>
              <a:rPr lang="ru-RU" sz="2800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Ренесанс</a:t>
            </a:r>
            <a:r>
              <a:rPr lang="ru-RU" sz="2800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800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українській</a:t>
            </a:r>
            <a:r>
              <a:rPr lang="ru-RU" sz="2800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культурі</a:t>
            </a:r>
            <a:r>
              <a:rPr lang="ru-RU" sz="2800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став </a:t>
            </a:r>
            <a:r>
              <a:rPr lang="ru-RU" sz="2800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наслідком</a:t>
            </a:r>
            <a:r>
              <a:rPr lang="ru-RU" sz="2800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складного й </a:t>
            </a:r>
            <a:r>
              <a:rPr lang="ru-RU" sz="2800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тривалого</a:t>
            </a:r>
            <a:r>
              <a:rPr lang="ru-RU" sz="2800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процесу</a:t>
            </a:r>
            <a:r>
              <a:rPr lang="ru-RU" sz="2800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взаємодії</a:t>
            </a:r>
            <a:r>
              <a:rPr lang="ru-RU" sz="2800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вітчизняної</a:t>
            </a:r>
            <a:r>
              <a:rPr lang="ru-RU" sz="2800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800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європейської</a:t>
            </a:r>
            <a:r>
              <a:rPr lang="ru-RU" sz="2800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культури</a:t>
            </a:r>
            <a:r>
              <a:rPr lang="ru-RU" sz="2800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ctr">
              <a:buNone/>
            </a:pPr>
            <a:r>
              <a:rPr lang="ru-RU" sz="2800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І </a:t>
            </a:r>
            <a:r>
              <a:rPr lang="ru-RU" sz="2800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хоч</a:t>
            </a:r>
            <a:r>
              <a:rPr lang="ru-RU" sz="2800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українські</a:t>
            </a:r>
            <a:r>
              <a:rPr lang="ru-RU" sz="2800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митці</a:t>
            </a:r>
            <a:r>
              <a:rPr lang="ru-RU" sz="2800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2800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сформували</a:t>
            </a:r>
            <a:r>
              <a:rPr lang="ru-RU" sz="2800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цілісної</a:t>
            </a:r>
            <a:r>
              <a:rPr lang="ru-RU" sz="2800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ренесансної</a:t>
            </a:r>
            <a:r>
              <a:rPr lang="ru-RU" sz="2800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культури</a:t>
            </a:r>
            <a:r>
              <a:rPr lang="ru-RU" sz="2800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800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стилю, </a:t>
            </a:r>
            <a:r>
              <a:rPr lang="ru-RU" sz="2800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зате</a:t>
            </a:r>
            <a:r>
              <a:rPr lang="ru-RU" sz="2800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творчо</a:t>
            </a:r>
            <a:r>
              <a:rPr lang="ru-RU" sz="2800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переробили</a:t>
            </a:r>
            <a:r>
              <a:rPr lang="ru-RU" sz="2800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кращі</a:t>
            </a:r>
            <a:r>
              <a:rPr lang="ru-RU" sz="2800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досягнення</a:t>
            </a:r>
            <a:r>
              <a:rPr lang="ru-RU" sz="2800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західної</a:t>
            </a:r>
            <a:r>
              <a:rPr lang="ru-RU" sz="2800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Європи</a:t>
            </a:r>
            <a:r>
              <a:rPr lang="ru-RU" sz="2800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насамперед</a:t>
            </a:r>
            <a:r>
              <a:rPr lang="ru-RU" sz="2800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Італії</a:t>
            </a:r>
            <a:r>
              <a:rPr lang="ru-RU" sz="2800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використали</a:t>
            </a:r>
            <a:r>
              <a:rPr lang="ru-RU" sz="2800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sz="2800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800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розвитку</a:t>
            </a:r>
            <a:r>
              <a:rPr lang="ru-RU" sz="2800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власної</a:t>
            </a:r>
            <a:r>
              <a:rPr lang="ru-RU" sz="2800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нації</a:t>
            </a:r>
            <a:r>
              <a:rPr lang="ru-RU" sz="2800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формування</a:t>
            </a:r>
            <a:r>
              <a:rPr lang="ru-RU" sz="2800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власної</a:t>
            </a:r>
            <a:r>
              <a:rPr lang="ru-RU" sz="2800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державності</a:t>
            </a:r>
            <a:r>
              <a:rPr lang="ru-RU" dirty="0">
                <a:solidFill>
                  <a:schemeClr val="accent3">
                    <a:lumMod val="75000"/>
                  </a:schemeClr>
                </a:solidFill>
              </a:rPr>
              <a:t>.</a:t>
            </a:r>
          </a:p>
        </p:txBody>
      </p:sp>
    </p:spTree>
  </p:cSld>
  <p:clrMapOvr>
    <a:masterClrMapping/>
  </p:clrMapOvr>
  <p:transition spd="med">
    <p:wheel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5B72F629-46DB-4915-BBBD-DF8A35A0942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46114" y="188641"/>
            <a:ext cx="7704856" cy="648071"/>
          </a:xfrm>
        </p:spPr>
        <p:txBody>
          <a:bodyPr>
            <a:noAutofit/>
          </a:bodyPr>
          <a:lstStyle/>
          <a:p>
            <a:r>
              <a:rPr lang="uk-UA" sz="6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uk-UA" sz="3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Домашнє завдання 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3F1A05D8-8067-4428-8534-4C173C0A73AD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539552" y="836711"/>
            <a:ext cx="8136904" cy="864097"/>
          </a:xfrm>
        </p:spPr>
        <p:txBody>
          <a:bodyPr>
            <a:normAutofit fontScale="25000" lnSpcReduction="20000"/>
          </a:bodyPr>
          <a:lstStyle/>
          <a:p>
            <a:r>
              <a:rPr lang="uk-UA" sz="72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Підготовка до семінарського заняття </a:t>
            </a:r>
          </a:p>
          <a:p>
            <a:r>
              <a:rPr lang="uk-UA" sz="7200" b="1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«Петро Могила і культурно-освітній процес в Україні першої половини </a:t>
            </a:r>
            <a:r>
              <a:rPr lang="en-US" sz="7200" b="1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XVII </a:t>
            </a:r>
            <a:r>
              <a:rPr lang="uk-UA" sz="7200" b="1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століття»</a:t>
            </a:r>
            <a:endParaRPr lang="uk-UA" sz="7200" dirty="0">
              <a:solidFill>
                <a:schemeClr val="accent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7200" b="1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 :</a:t>
            </a:r>
            <a:endParaRPr lang="uk-UA" sz="7200" dirty="0">
              <a:solidFill>
                <a:schemeClr val="accent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7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uk-UA" sz="7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q"/>
            </a:pPr>
            <a:r>
              <a:rPr lang="uk-UA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Культурно-освітня діяльність Петра  Могили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uk-UA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Ідея відновлення втраченої  єдності  християнських  церков 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uk-UA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Вчений гурток Києво-Печерської лаври ( «Києво-Могилянський </a:t>
            </a:r>
            <a:r>
              <a:rPr lang="uk-UA" sz="7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атеней</a:t>
            </a:r>
            <a:r>
              <a:rPr lang="uk-UA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»)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uk-UA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Значення реформаторської, </a:t>
            </a:r>
            <a:r>
              <a:rPr lang="ru-RU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uk-UA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подвижницької діяльності  митрополита Петра Могили.  </a:t>
            </a:r>
          </a:p>
          <a:p>
            <a:pPr>
              <a:buFont typeface="Wingdings" panose="05000000000000000000" pitchFamily="2" charset="2"/>
              <a:buChar char="q"/>
            </a:pPr>
            <a:endParaRPr lang="uk-UA" sz="7200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uk-UA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dirty="0"/>
              <a:t> </a:t>
            </a:r>
          </a:p>
          <a:p>
            <a:endParaRPr lang="uk-UA" dirty="0"/>
          </a:p>
        </p:txBody>
      </p:sp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id="{CBED63A1-B544-4A52-A402-0EA5855E0AB5}"/>
              </a:ext>
            </a:extLst>
          </p:cNvPr>
          <p:cNvSpPr/>
          <p:nvPr/>
        </p:nvSpPr>
        <p:spPr>
          <a:xfrm>
            <a:off x="395536" y="2068564"/>
            <a:ext cx="8568952" cy="36328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6000"/>
              </a:lnSpc>
              <a:spcAft>
                <a:spcPts val="0"/>
              </a:spcAft>
            </a:pPr>
            <a:endParaRPr lang="uk-UA" dirty="0">
              <a:latin typeface="Times New Roman" panose="02020603050405020304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06000"/>
              </a:lnSpc>
              <a:spcAft>
                <a:spcPts val="0"/>
              </a:spcAft>
            </a:pPr>
            <a:endParaRPr lang="uk-UA" sz="2000" dirty="0">
              <a:latin typeface="Times New Roman" panose="02020603050405020304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06000"/>
              </a:lnSpc>
              <a:spcAft>
                <a:spcPts val="0"/>
              </a:spcAft>
            </a:pPr>
            <a:endParaRPr lang="uk-UA" sz="2000" dirty="0">
              <a:latin typeface="Times New Roman" panose="02020603050405020304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06000"/>
              </a:lnSpc>
              <a:spcAft>
                <a:spcPts val="0"/>
              </a:spcAft>
            </a:pPr>
            <a:endParaRPr lang="uk-UA" sz="2000" dirty="0">
              <a:latin typeface="Times New Roman" panose="02020603050405020304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06000"/>
              </a:lnSpc>
              <a:spcAft>
                <a:spcPts val="0"/>
              </a:spcAft>
            </a:pPr>
            <a:endParaRPr lang="uk-UA" sz="2000" dirty="0">
              <a:latin typeface="Times New Roman" panose="02020603050405020304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06000"/>
              </a:lnSpc>
              <a:spcAft>
                <a:spcPts val="0"/>
              </a:spcAft>
            </a:pPr>
            <a:r>
              <a:rPr lang="uk-UA" sz="2000" b="1" dirty="0"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Рекомендовані джерела : </a:t>
            </a:r>
          </a:p>
          <a:p>
            <a:pPr marL="285750" indent="-285750" algn="just">
              <a:lnSpc>
                <a:spcPct val="106000"/>
              </a:lnSpc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uk-UA" sz="2000" dirty="0"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Петро Могила : від вояка до ченця й митрополита. Ген українців / Режим доступу : </a:t>
            </a:r>
            <a:r>
              <a:rPr lang="uk-UA" sz="2000" u="sng" dirty="0">
                <a:solidFill>
                  <a:srgbClr val="0563C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  <a:hlinkClick r:id="rId2"/>
              </a:rPr>
              <a:t>https://youtu.be/eQfkiE-ihXk</a:t>
            </a:r>
            <a:r>
              <a:rPr lang="uk-UA" sz="2000" dirty="0"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(останній перегляд 27.09. 2023)</a:t>
            </a:r>
            <a:endParaRPr lang="uk-UA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06000"/>
              </a:lnSpc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uk-UA" sz="2000" dirty="0"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Історія небайдужих Петро Могила / Режим доступу : </a:t>
            </a:r>
            <a:endParaRPr lang="uk-UA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06000"/>
              </a:lnSpc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uk-UA" sz="2000" u="sng" dirty="0">
                <a:solidFill>
                  <a:srgbClr val="0563C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  <a:hlinkClick r:id="rId3"/>
              </a:rPr>
              <a:t>https://www.youtube.com/watch?v=KjsYgdZvHWI</a:t>
            </a:r>
            <a:r>
              <a:rPr lang="uk-UA" sz="2000" dirty="0"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uk-UA" sz="1400" dirty="0"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(останній перегляд 27.09. 2023)</a:t>
            </a:r>
            <a:endParaRPr lang="uk-UA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6000"/>
              </a:lnSpc>
              <a:spcAft>
                <a:spcPts val="0"/>
              </a:spcAft>
            </a:pPr>
            <a:r>
              <a:rPr lang="uk-UA" sz="2000" dirty="0"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uk-UA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37151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91B5E6-6D51-4803-AFB8-62C1EA91B3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900" y="-27384"/>
            <a:ext cx="2400300" cy="144014"/>
          </a:xfrm>
        </p:spPr>
        <p:txBody>
          <a:bodyPr>
            <a:normAutofit fontScale="90000"/>
          </a:bodyPr>
          <a:lstStyle/>
          <a:p>
            <a:endParaRPr lang="uk-UA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9F9D4D22-3D31-44AA-9B74-02FE3D75F6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60237" y="116632"/>
            <a:ext cx="5340863" cy="5872688"/>
          </a:xfrm>
        </p:spPr>
        <p:txBody>
          <a:bodyPr>
            <a:normAutofit lnSpcReduction="10000"/>
          </a:bodyPr>
          <a:lstStyle/>
          <a:p>
            <a:pPr lvl="0" fontAlgn="base">
              <a:buFont typeface="Wingdings" panose="05000000000000000000" pitchFamily="2" charset="2"/>
              <a:buChar char="q"/>
            </a:pPr>
            <a:r>
              <a:rPr lang="uk-UA" b="1" dirty="0"/>
              <a:t>Архетип Матері </a:t>
            </a:r>
            <a:r>
              <a:rPr lang="uk-UA" dirty="0"/>
              <a:t>– для українця є втіленням Землі, України, Жінки, Богородиці і тому виступає основою шанобливого ставлення до жінки, визнання її провідної ролі в суспільстві і в сім'ї;</a:t>
            </a:r>
          </a:p>
          <a:p>
            <a:pPr lvl="0" fontAlgn="base">
              <a:buFont typeface="Wingdings" panose="05000000000000000000" pitchFamily="2" charset="2"/>
              <a:buChar char="q"/>
            </a:pPr>
            <a:r>
              <a:rPr lang="uk-UA" b="1" dirty="0"/>
              <a:t>архетип особистої свободи </a:t>
            </a:r>
            <a:r>
              <a:rPr lang="uk-UA" dirty="0"/>
              <a:t>– відкидання нав’язаних авторитетів, посилення прагнення індивіда відмежуватися від суспільства, орієнтація на власні сили, на власну ініціативу;</a:t>
            </a:r>
          </a:p>
          <a:p>
            <a:pPr lvl="0" fontAlgn="base">
              <a:buFont typeface="Wingdings" panose="05000000000000000000" pitchFamily="2" charset="2"/>
              <a:buChar char="q"/>
            </a:pPr>
            <a:r>
              <a:rPr lang="uk-UA" b="1" dirty="0"/>
              <a:t>архетип домінування минулого над майбутнім </a:t>
            </a:r>
            <a:r>
              <a:rPr lang="uk-UA" dirty="0"/>
              <a:t>– звернення до минулого як до зразка;</a:t>
            </a:r>
          </a:p>
          <a:p>
            <a:pPr lvl="0" fontAlgn="base">
              <a:buFont typeface="Wingdings" panose="05000000000000000000" pitchFamily="2" charset="2"/>
              <a:buChar char="q"/>
            </a:pPr>
            <a:r>
              <a:rPr lang="uk-UA" b="1" dirty="0"/>
              <a:t>архетип долі </a:t>
            </a:r>
            <a:r>
              <a:rPr lang="uk-UA" dirty="0"/>
              <a:t>– забезпечення впевненості в тому, що в світі буде відбуватися все так, як має бути;</a:t>
            </a:r>
          </a:p>
          <a:p>
            <a:pPr lvl="0" fontAlgn="base">
              <a:buFont typeface="Wingdings" panose="05000000000000000000" pitchFamily="2" charset="2"/>
              <a:buChar char="q"/>
            </a:pPr>
            <a:r>
              <a:rPr lang="uk-UA" b="1" dirty="0"/>
              <a:t>архетип обрядовості </a:t>
            </a:r>
            <a:r>
              <a:rPr lang="uk-UA" dirty="0"/>
              <a:t>– орієнтація на традиції, які забезпечують комфорт, не вимагають творчості.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uk-UA" i="1" dirty="0"/>
              <a:t>Архетипи проявляються через стереотипи поведінки, через реакції на навколишній світ. 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76C9AED2-6264-4B7A-A142-84750F8ADC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42900" y="332656"/>
            <a:ext cx="2400300" cy="5972548"/>
          </a:xfrm>
        </p:spPr>
        <p:txBody>
          <a:bodyPr>
            <a:normAutofit fontScale="92500" lnSpcReduction="20000"/>
          </a:bodyPr>
          <a:lstStyle/>
          <a:p>
            <a:r>
              <a:rPr lang="uk-UA" sz="1900" b="1" i="1" dirty="0"/>
              <a:t>Менталітет</a:t>
            </a:r>
            <a:r>
              <a:rPr lang="uk-UA" sz="1900" dirty="0"/>
              <a:t> (від латинського </a:t>
            </a:r>
            <a:r>
              <a:rPr lang="uk-UA" sz="1900" dirty="0" err="1"/>
              <a:t>mens</a:t>
            </a:r>
            <a:r>
              <a:rPr lang="uk-UA" sz="1900" dirty="0"/>
              <a:t> – розум, спосіб мислення, душевний склад) – глибинний рівень самосвідомості спільноти, на якому формуються характерні тільки їй способи сприйняття світу, особливі форми мислення і поведінки; це також внутрішній код людини, спільноти, який обумовлює спосіб мислення, алгоритм світосприйняття та поведінки.</a:t>
            </a:r>
          </a:p>
          <a:p>
            <a:r>
              <a:rPr lang="uk-UA" sz="1900" dirty="0"/>
              <a:t> </a:t>
            </a:r>
            <a:r>
              <a:rPr lang="uk-UA" sz="1900" b="1" i="1" dirty="0"/>
              <a:t>Архетип</a:t>
            </a:r>
            <a:r>
              <a:rPr lang="uk-UA" sz="1900" dirty="0"/>
              <a:t> (із грецької </a:t>
            </a:r>
            <a:r>
              <a:rPr lang="uk-UA" sz="1900" dirty="0" err="1"/>
              <a:t>аrche</a:t>
            </a:r>
            <a:r>
              <a:rPr lang="uk-UA" sz="1900" dirty="0"/>
              <a:t> – початок і </a:t>
            </a:r>
            <a:r>
              <a:rPr lang="uk-UA" sz="1900" dirty="0" err="1"/>
              <a:t>tуpos</a:t>
            </a:r>
            <a:r>
              <a:rPr lang="uk-UA" sz="1900" dirty="0"/>
              <a:t> – тип) – універсальний образ або символ, який міститься в колективному несвідомому і визначає певні почуття чи певний типу мислення.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9467639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DC030EB2-E6EE-4A39-98B7-57809EAB0C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60237" y="260648"/>
            <a:ext cx="5504251" cy="61926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b="1" dirty="0"/>
              <a:t> </a:t>
            </a:r>
            <a:r>
              <a:rPr lang="uk-UA" sz="2800" b="1" dirty="0">
                <a:solidFill>
                  <a:schemeClr val="bg2">
                    <a:lumMod val="50000"/>
                  </a:schemeClr>
                </a:solidFill>
              </a:rPr>
              <a:t>Періодизація української культури</a:t>
            </a:r>
            <a:endParaRPr lang="uk-UA" sz="2800" dirty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uk-UA" b="1" i="1" dirty="0"/>
              <a:t>І етап – до ХІІ ст.</a:t>
            </a:r>
            <a:r>
              <a:rPr lang="uk-UA" dirty="0"/>
              <a:t> Це період заселення слов'янськими племенами території Україні. У ІХ–Х ст. йде процес консолідації їх і утворення єдиного культурного простору, а також формування східнослов'янського етносу, який отримав назву давньоруського народу.</a:t>
            </a:r>
          </a:p>
          <a:p>
            <a:r>
              <a:rPr lang="uk-UA" b="1" i="1" dirty="0"/>
              <a:t>ІІ етап – ХІІ-ХІІІ ст.</a:t>
            </a:r>
            <a:r>
              <a:rPr lang="uk-UA" dirty="0"/>
              <a:t> Це період формування української народності. Територія, на якій відбувався процес зародження українського етносу, – це землі князівств Київського, Переяславського і Чернігово-Сіверського.</a:t>
            </a:r>
          </a:p>
          <a:p>
            <a:r>
              <a:rPr lang="uk-UA" b="1" i="1" dirty="0"/>
              <a:t>ІІІ етап – ХІ</a:t>
            </a:r>
            <a:r>
              <a:rPr lang="en-US" b="1" i="1" dirty="0"/>
              <a:t>V</a:t>
            </a:r>
            <a:r>
              <a:rPr lang="uk-UA" b="1" i="1" dirty="0"/>
              <a:t>– середина ХУІІ ст.</a:t>
            </a:r>
            <a:r>
              <a:rPr lang="uk-UA" dirty="0"/>
              <a:t> Це процес розвитку та консолідації української народності. Приєднуються нові території: Наддніпрянщина, Слобожанщина, Запоріжжя. </a:t>
            </a:r>
            <a:r>
              <a:rPr lang="uk-UA" i="1" dirty="0"/>
              <a:t>Центром консолідації української народності стає Запорізька Січ в особі українського козацтва.</a:t>
            </a:r>
          </a:p>
          <a:p>
            <a:endParaRPr lang="uk-UA" dirty="0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C3491166-1701-4AC4-9C31-5E0E05DCF1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42900" y="260648"/>
            <a:ext cx="2400300" cy="6044556"/>
          </a:xfrm>
        </p:spPr>
        <p:txBody>
          <a:bodyPr>
            <a:normAutofit fontScale="92500" lnSpcReduction="20000"/>
          </a:bodyPr>
          <a:lstStyle/>
          <a:p>
            <a:r>
              <a:rPr lang="uk-UA" sz="2000" b="1" dirty="0"/>
              <a:t>Духовну культуру народу </a:t>
            </a:r>
            <a:r>
              <a:rPr lang="uk-UA" sz="1800" b="1" dirty="0"/>
              <a:t>утворюють норми, правила, еталони, моделі, норми поведінки, закони, цінності, ритуали, символи, міфи, знання, ідеї, звичаї, мова. </a:t>
            </a:r>
            <a:endParaRPr lang="en-US" sz="1800" b="1" dirty="0"/>
          </a:p>
          <a:p>
            <a:r>
              <a:rPr lang="uk-UA" sz="2200" b="1" dirty="0"/>
              <a:t>Світогляд </a:t>
            </a:r>
            <a:r>
              <a:rPr lang="uk-UA" sz="2000" dirty="0"/>
              <a:t>– система узагальнених знань про світ у цілому, про місце в ньому людини, про її ставлення до світу. Світогляд українського народу – це не </a:t>
            </a:r>
            <a:r>
              <a:rPr lang="uk-UA" sz="2000" dirty="0" err="1"/>
              <a:t>одномоментний</a:t>
            </a:r>
            <a:r>
              <a:rPr lang="uk-UA" sz="2000" dirty="0"/>
              <a:t> акт, це складна система, яка містить архаїчні (або індоєвропейські), давньослов'янські та християнські уявлення. </a:t>
            </a:r>
            <a:endParaRPr lang="en-US" sz="2000" b="1" dirty="0"/>
          </a:p>
          <a:p>
            <a:endParaRPr lang="uk-UA" b="1" dirty="0"/>
          </a:p>
        </p:txBody>
      </p:sp>
    </p:spTree>
    <p:extLst>
      <p:ext uri="{BB962C8B-B14F-4D97-AF65-F5344CB8AC3E}">
        <p14:creationId xmlns:p14="http://schemas.microsoft.com/office/powerpoint/2010/main" val="16618791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1FF7A929-EAE0-4ADC-8B9D-87B24EA17A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31841" y="116632"/>
            <a:ext cx="5337790" cy="6480720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uk-UA" sz="2600" b="1" i="1" dirty="0"/>
              <a:t>ІV етап – середина Х</a:t>
            </a:r>
            <a:r>
              <a:rPr lang="en-US" sz="2600" b="1" i="1" dirty="0"/>
              <a:t>V</a:t>
            </a:r>
            <a:r>
              <a:rPr lang="uk-UA" sz="2600" b="1" i="1" dirty="0"/>
              <a:t>ІІ – середина ХІХ ст.</a:t>
            </a:r>
            <a:r>
              <a:rPr lang="uk-UA" sz="2600" dirty="0"/>
              <a:t> Період завершення формування української народності. Завершується процес формування української етнічної території. У ХІХ ст. відбувається об'єднання більшості українських земель, розширення єдиного ринку, що сприяє формуванню передумов виникнення української нації. Український народ об'єднується на основі зміцнення культурно-політичних, соціально-економічних, психологічних </a:t>
            </a:r>
            <a:r>
              <a:rPr lang="uk-UA" sz="2600" dirty="0" err="1"/>
              <a:t>зв'язків</a:t>
            </a:r>
            <a:r>
              <a:rPr lang="uk-UA" sz="2600" dirty="0"/>
              <a:t> між людьми.</a:t>
            </a:r>
          </a:p>
          <a:p>
            <a:pPr algn="just"/>
            <a:r>
              <a:rPr lang="uk-UA" sz="2600" b="1" i="1" dirty="0"/>
              <a:t>V етап</a:t>
            </a:r>
            <a:r>
              <a:rPr lang="uk-UA" sz="2600" dirty="0"/>
              <a:t> – </a:t>
            </a:r>
            <a:r>
              <a:rPr lang="uk-UA" sz="2600" b="1" i="1" dirty="0"/>
              <a:t>ІІ половина ХІХ – ХХ ст. </a:t>
            </a:r>
            <a:r>
              <a:rPr lang="uk-UA" sz="2600" dirty="0"/>
              <a:t>Це період формування та досягнення рівня утворення української нації.</a:t>
            </a:r>
          </a:p>
          <a:p>
            <a:pPr algn="just"/>
            <a:r>
              <a:rPr lang="uk-UA" sz="2600" b="1" i="1" dirty="0"/>
              <a:t>VІ етап</a:t>
            </a:r>
            <a:r>
              <a:rPr lang="uk-UA" sz="2600" dirty="0"/>
              <a:t> – </a:t>
            </a:r>
            <a:r>
              <a:rPr lang="uk-UA" sz="2600" b="1" i="1" dirty="0"/>
              <a:t>кінець ХХ – ХХІ ст.</a:t>
            </a:r>
            <a:r>
              <a:rPr lang="uk-UA" sz="2600" dirty="0"/>
              <a:t> Провідна тенденція цього періоду – консолідація нації, зростання національної самосвідомості, зближення основних рис культури і побуту різних регіонів на основі національних традицій, згладжування відмінностей між регіональними діалектами, широко використовується літературна українська мова.</a:t>
            </a:r>
          </a:p>
          <a:p>
            <a:pPr algn="just"/>
            <a:r>
              <a:rPr lang="uk-UA" sz="2600" b="1" dirty="0"/>
              <a:t>Генезис українського етносу</a:t>
            </a:r>
            <a:r>
              <a:rPr lang="uk-UA" sz="2600" dirty="0"/>
              <a:t> – тривалий процес, який тільки у 90-ті рр. ХХ ст. завершився утворенням української нації.</a:t>
            </a:r>
          </a:p>
          <a:p>
            <a:endParaRPr lang="uk-UA" dirty="0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04E885DF-FFCE-493D-8B20-2A20F0E94F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42900" y="260648"/>
            <a:ext cx="2400300" cy="6480720"/>
          </a:xfrm>
        </p:spPr>
        <p:txBody>
          <a:bodyPr>
            <a:normAutofit fontScale="92500" lnSpcReduction="10000"/>
          </a:bodyPr>
          <a:lstStyle/>
          <a:p>
            <a:r>
              <a:rPr lang="uk-UA" sz="2400" i="1" dirty="0"/>
              <a:t>Давньослов’янські</a:t>
            </a:r>
            <a:r>
              <a:rPr lang="uk-UA" sz="2400" dirty="0"/>
              <a:t> світоглядні уявлення були виключно язичницькими. </a:t>
            </a:r>
            <a:r>
              <a:rPr lang="uk-UA" sz="2400" b="1" i="1" dirty="0"/>
              <a:t>Язичництво</a:t>
            </a:r>
            <a:r>
              <a:rPr lang="uk-UA" sz="2400" dirty="0"/>
              <a:t> – це релігійна форма освоєння світу; традиційне позначення нетеїстичних релігій за їх протилежністю до теїзму – це політеїстична релігія. Основою язичницького світогляду були культи. Їх можна простежити за етапами розвитку язичницької культури.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5417001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793CA0-A4E0-4B31-850E-21EBF13B2A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900" y="260648"/>
            <a:ext cx="196652" cy="576063"/>
          </a:xfrm>
        </p:spPr>
        <p:txBody>
          <a:bodyPr>
            <a:normAutofit/>
          </a:bodyPr>
          <a:lstStyle/>
          <a:p>
            <a:endParaRPr lang="uk-UA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8C05EB35-FB2F-4DB9-983B-766B6728A9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60237" y="188640"/>
            <a:ext cx="5009393" cy="6116564"/>
          </a:xfrm>
        </p:spPr>
        <p:txBody>
          <a:bodyPr>
            <a:normAutofit fontScale="92500" lnSpcReduction="20000"/>
          </a:bodyPr>
          <a:lstStyle/>
          <a:p>
            <a:r>
              <a:rPr lang="uk-UA" b="1" dirty="0">
                <a:solidFill>
                  <a:schemeClr val="tx1"/>
                </a:solidFill>
              </a:rPr>
              <a:t>Розвиток науки та освіти в добу Київської Русі. Книжкова справа та література. </a:t>
            </a:r>
            <a:r>
              <a:rPr lang="uk-UA" b="1" i="1" dirty="0">
                <a:solidFill>
                  <a:schemeClr val="tx1"/>
                </a:solidFill>
              </a:rPr>
              <a:t>Розвиток літератури та мистецтва</a:t>
            </a:r>
            <a:endParaRPr lang="uk-UA" b="1" dirty="0">
              <a:solidFill>
                <a:schemeClr val="tx1"/>
              </a:solidFill>
            </a:endParaRPr>
          </a:p>
          <a:p>
            <a:pPr lvl="1" algn="just"/>
            <a:r>
              <a:rPr lang="uk-UA" sz="2000" dirty="0">
                <a:solidFill>
                  <a:schemeClr val="tx1"/>
                </a:solidFill>
              </a:rPr>
              <a:t>У Київській Русі закріпилася давньоруська писемність, що її впровадили Кирило та Мефодій. Водночас з розвитком писемності виникає інтерес до проблем естетики. Важливішими категоріями естетики є краса, образ, символ, канон. З прийняттям християнства за мистецтвом утверджується визнання пізнавальної та культової функції на протидію сміховій естетиці язичницької доби.</a:t>
            </a:r>
          </a:p>
          <a:p>
            <a:pPr lvl="1" algn="just"/>
            <a:r>
              <a:rPr lang="uk-UA" sz="2000" dirty="0">
                <a:solidFill>
                  <a:schemeClr val="tx1"/>
                </a:solidFill>
              </a:rPr>
              <a:t>Книжкова культура Київської Русі значною мірою носила філософський характер</a:t>
            </a:r>
            <a:r>
              <a:rPr lang="uk-UA" sz="2000" b="1" dirty="0">
                <a:solidFill>
                  <a:schemeClr val="tx1"/>
                </a:solidFill>
              </a:rPr>
              <a:t>.</a:t>
            </a:r>
            <a:r>
              <a:rPr lang="uk-UA" sz="2000" dirty="0">
                <a:solidFill>
                  <a:schemeClr val="tx1"/>
                </a:solidFill>
              </a:rPr>
              <a:t> Мали широке розповсюдження переклади книг з філософії, риторики, граматики. Кирилицею написані всі відомі твори XI ст. (і наступних століть): </a:t>
            </a:r>
            <a:r>
              <a:rPr lang="uk-UA" sz="2000" dirty="0" err="1">
                <a:solidFill>
                  <a:schemeClr val="tx1"/>
                </a:solidFill>
              </a:rPr>
              <a:t>Остромирове</a:t>
            </a:r>
            <a:r>
              <a:rPr lang="uk-UA" sz="2000" dirty="0">
                <a:solidFill>
                  <a:schemeClr val="tx1"/>
                </a:solidFill>
              </a:rPr>
              <a:t> Євангеліє, Ізборники 1073 та 1076 рр., "Слово про Закон та Благодать", Мстиславове Євангеліє, "Повість минулих літ". Ці твори – не єдині пам’ятки, на підставі яких можна скласти уявлення про характер і рівень поширення писемності у Київській Русі. Піклування про освіту з часу прийняття християнства взяли на себе держава і церква</a:t>
            </a:r>
            <a:r>
              <a:rPr lang="uk-UA" sz="2000" b="1" dirty="0">
                <a:solidFill>
                  <a:schemeClr val="tx1"/>
                </a:solidFill>
              </a:rPr>
              <a:t>.</a:t>
            </a:r>
            <a:r>
              <a:rPr lang="uk-UA" sz="2000" dirty="0">
                <a:solidFill>
                  <a:schemeClr val="tx1"/>
                </a:solidFill>
              </a:rPr>
              <a:t> 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58F1750A-849A-4F4D-8C38-5986ED77D6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7504" y="188640"/>
            <a:ext cx="2635696" cy="6116564"/>
          </a:xfrm>
        </p:spPr>
        <p:txBody>
          <a:bodyPr>
            <a:noAutofit/>
          </a:bodyPr>
          <a:lstStyle/>
          <a:p>
            <a:r>
              <a:rPr lang="uk-UA" sz="2000" b="1" dirty="0"/>
              <a:t>Важливою складовою духовного світу етносу є його національний характер. </a:t>
            </a:r>
            <a:r>
              <a:rPr lang="uk-UA" sz="2000" b="1" i="1" dirty="0"/>
              <a:t>Національний характер</a:t>
            </a:r>
            <a:r>
              <a:rPr lang="uk-UA" sz="2000" dirty="0"/>
              <a:t> – це специфічний склад душевного ладу нації, що проявляється в тому чи тому рівні емоційного прояву, в громадських манерах, звичках, складі розуму; це зовнішній прояв особливостей духовних основ нації, її ставлення до себе, до інших народів, природи, держави, влади. </a:t>
            </a:r>
          </a:p>
        </p:txBody>
      </p:sp>
    </p:spTree>
    <p:extLst>
      <p:ext uri="{BB962C8B-B14F-4D97-AF65-F5344CB8AC3E}">
        <p14:creationId xmlns:p14="http://schemas.microsoft.com/office/powerpoint/2010/main" val="24193095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26FD61-D9BB-4BF4-8B8C-B47559E88E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186569"/>
          </a:xfrm>
        </p:spPr>
        <p:txBody>
          <a:bodyPr/>
          <a:lstStyle/>
          <a:p>
            <a:endParaRPr lang="uk-UA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8ADBE89A-78CD-4EAE-B2B9-818208D8D0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60237" y="594358"/>
            <a:ext cx="5576259" cy="5394961"/>
          </a:xfrm>
        </p:spPr>
        <p:txBody>
          <a:bodyPr/>
          <a:lstStyle/>
          <a:p>
            <a:r>
              <a:rPr lang="uk-UA" dirty="0"/>
              <a:t>Літописання на Русі виникає за часів Аскольда – 60–80 рр. IX ст</a:t>
            </a:r>
            <a:r>
              <a:rPr lang="uk-UA" b="1" dirty="0"/>
              <a:t>.</a:t>
            </a:r>
            <a:r>
              <a:rPr lang="uk-UA" dirty="0"/>
              <a:t> ("Літопис Аскольда"). </a:t>
            </a:r>
          </a:p>
          <a:p>
            <a:r>
              <a:rPr lang="uk-UA" dirty="0"/>
              <a:t>У 1039 р. при Софійському соборі був створений літописний твір, який одержав назву найдавнішого Київського зводу. </a:t>
            </a:r>
          </a:p>
          <a:p>
            <a:r>
              <a:rPr lang="uk-UA" dirty="0"/>
              <a:t>У 70–80 рр. IX ст. літописання ведеться у Десятинній церкві, Києво-Печерському монастирі, де у 1078 р. ігумен Никон створив самостійний літописний звід. </a:t>
            </a:r>
          </a:p>
          <a:p>
            <a:r>
              <a:rPr lang="uk-UA" dirty="0"/>
              <a:t>Никон виступив і як редактор зібраних раніше матеріалів, і як автор основного тексту літопису 1039–1078 рр. </a:t>
            </a:r>
          </a:p>
          <a:p>
            <a:r>
              <a:rPr lang="uk-UA" dirty="0"/>
              <a:t>Літописний звід 1095 р. пов’язаний з діяльністю ігумена Києво-Печерського монастиря Іоанна.</a:t>
            </a:r>
          </a:p>
          <a:p>
            <a:endParaRPr lang="uk-UA" dirty="0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BD51EE77-FF61-4860-A01A-A7EE6C1713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7504" y="260648"/>
            <a:ext cx="2808312" cy="6264696"/>
          </a:xfrm>
        </p:spPr>
        <p:txBody>
          <a:bodyPr/>
          <a:lstStyle/>
          <a:p>
            <a:endParaRPr lang="uk-UA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735CD68-38FE-4D47-8F39-1146F317F91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48" y="2372159"/>
            <a:ext cx="2888171" cy="2166128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860E59B-9ED5-4034-A992-7A2BB5C0C57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58705"/>
            <a:ext cx="2860915" cy="2145686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E6EF8800-7B3F-4569-B1CE-CAAAC867D4C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4606055"/>
            <a:ext cx="2860915" cy="2093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269957"/>
      </p:ext>
    </p:extLst>
  </p:cSld>
  <p:clrMapOvr>
    <a:masterClrMapping/>
  </p:clrMapOvr>
</p:sld>
</file>

<file path=ppt/theme/theme1.xml><?xml version="1.0" encoding="utf-8"?>
<a:theme xmlns:a="http://schemas.openxmlformats.org/drawingml/2006/main" name="Ретроспектива">
  <a:themeElements>
    <a:clrScheme name="Ретроспектива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Ретроспектива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спектива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699</TotalTime>
  <Words>4043</Words>
  <Application>Microsoft Office PowerPoint</Application>
  <PresentationFormat>Екран (4:3)</PresentationFormat>
  <Paragraphs>157</Paragraphs>
  <Slides>44</Slides>
  <Notes>0</Notes>
  <HiddenSlides>0</HiddenSlides>
  <MMClips>2</MMClips>
  <ScaleCrop>false</ScaleCrop>
  <HeadingPairs>
    <vt:vector size="6" baseType="variant">
      <vt:variant>
        <vt:lpstr>Використані шрифти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44</vt:i4>
      </vt:variant>
    </vt:vector>
  </HeadingPairs>
  <TitlesOfParts>
    <vt:vector size="52" baseType="lpstr">
      <vt:lpstr>Arial</vt:lpstr>
      <vt:lpstr>Calibri</vt:lpstr>
      <vt:lpstr>Calibri Light</vt:lpstr>
      <vt:lpstr>Monotype Corsiva</vt:lpstr>
      <vt:lpstr>Times New Roman</vt:lpstr>
      <vt:lpstr>Verdana</vt:lpstr>
      <vt:lpstr>Wingdings</vt:lpstr>
      <vt:lpstr>Ретроспектива</vt:lpstr>
      <vt:lpstr>  </vt:lpstr>
      <vt:lpstr>     Література та джерела </vt:lpstr>
      <vt:lpstr>План :</vt:lpstr>
      <vt:lpstr>        Повторення :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Літопис «Повість минулих літ» Перегляньте відео! </vt:lpstr>
      <vt:lpstr>      Історичні умови розвитку української культури ХІV – першої половини ХVІІ ст. </vt:lpstr>
      <vt:lpstr>Перегляньте відео! 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        Домашнє завдання 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OLEG</dc:creator>
  <cp:lastModifiedBy>User</cp:lastModifiedBy>
  <cp:revision>144</cp:revision>
  <dcterms:created xsi:type="dcterms:W3CDTF">2014-03-09T19:59:36Z</dcterms:created>
  <dcterms:modified xsi:type="dcterms:W3CDTF">2023-11-14T08:26:11Z</dcterms:modified>
</cp:coreProperties>
</file>